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68" r:id="rId1"/>
    <p:sldMasterId id="2147483869" r:id="rId2"/>
  </p:sldMasterIdLst>
  <p:notesMasterIdLst>
    <p:notesMasterId r:id="rId36"/>
  </p:notesMasterIdLst>
  <p:handoutMasterIdLst>
    <p:handoutMasterId r:id="rId37"/>
  </p:handoutMasterIdLst>
  <p:sldIdLst>
    <p:sldId id="2582" r:id="rId3"/>
    <p:sldId id="309" r:id="rId4"/>
    <p:sldId id="257" r:id="rId5"/>
    <p:sldId id="295" r:id="rId6"/>
    <p:sldId id="261" r:id="rId7"/>
    <p:sldId id="281" r:id="rId8"/>
    <p:sldId id="2589" r:id="rId9"/>
    <p:sldId id="333" r:id="rId10"/>
    <p:sldId id="2577" r:id="rId11"/>
    <p:sldId id="267" r:id="rId12"/>
    <p:sldId id="269" r:id="rId13"/>
    <p:sldId id="2579" r:id="rId14"/>
    <p:sldId id="272" r:id="rId15"/>
    <p:sldId id="273" r:id="rId16"/>
    <p:sldId id="274" r:id="rId17"/>
    <p:sldId id="275" r:id="rId18"/>
    <p:sldId id="2578" r:id="rId19"/>
    <p:sldId id="2554" r:id="rId20"/>
    <p:sldId id="268" r:id="rId21"/>
    <p:sldId id="302" r:id="rId22"/>
    <p:sldId id="271" r:id="rId23"/>
    <p:sldId id="278" r:id="rId24"/>
    <p:sldId id="280" r:id="rId25"/>
    <p:sldId id="2551" r:id="rId26"/>
    <p:sldId id="2553" r:id="rId27"/>
    <p:sldId id="2552" r:id="rId28"/>
    <p:sldId id="300" r:id="rId29"/>
    <p:sldId id="2587" r:id="rId30"/>
    <p:sldId id="2585" r:id="rId31"/>
    <p:sldId id="310" r:id="rId32"/>
    <p:sldId id="2588" r:id="rId33"/>
    <p:sldId id="294" r:id="rId34"/>
    <p:sldId id="2590" r:id="rId35"/>
  </p:sldIdLst>
  <p:sldSz cx="9144000" cy="6858000" type="screen4x3"/>
  <p:notesSz cx="7315200" cy="9601200"/>
  <p:embeddedFontLst>
    <p:embeddedFont>
      <p:font typeface="Arial Rounded MT Bold" panose="020F0704030504030204" pitchFamily="34" charset="0"/>
      <p:regular r:id="rId38"/>
    </p:embeddedFont>
    <p:embeddedFont>
      <p:font typeface="Corbel" panose="020B0503020204020204" pitchFamily="34" charset="0"/>
      <p:regular r:id="rId39"/>
      <p:bold r:id="rId40"/>
      <p:italic r:id="rId41"/>
      <p:boldItalic r:id="rId42"/>
    </p:embeddedFont>
    <p:embeddedFont>
      <p:font typeface="HK Grotesk Bold" panose="020B0604020202020204" charset="0"/>
      <p:regular r:id="rId43"/>
    </p:embeddedFont>
    <p:embeddedFont>
      <p:font typeface="Montserrat" panose="000005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4BA42DB7-DAED-4973-9988-51893A67DF54}">
          <p14:sldIdLst>
            <p14:sldId id="2582"/>
            <p14:sldId id="309"/>
            <p14:sldId id="257"/>
            <p14:sldId id="295"/>
            <p14:sldId id="261"/>
            <p14:sldId id="281"/>
            <p14:sldId id="2589"/>
            <p14:sldId id="333"/>
            <p14:sldId id="2577"/>
            <p14:sldId id="267"/>
            <p14:sldId id="269"/>
            <p14:sldId id="2579"/>
            <p14:sldId id="272"/>
            <p14:sldId id="273"/>
            <p14:sldId id="274"/>
            <p14:sldId id="275"/>
            <p14:sldId id="2578"/>
            <p14:sldId id="2554"/>
            <p14:sldId id="268"/>
            <p14:sldId id="302"/>
            <p14:sldId id="271"/>
            <p14:sldId id="278"/>
            <p14:sldId id="280"/>
            <p14:sldId id="2551"/>
            <p14:sldId id="2553"/>
            <p14:sldId id="2552"/>
            <p14:sldId id="300"/>
            <p14:sldId id="2587"/>
            <p14:sldId id="2585"/>
            <p14:sldId id="310"/>
            <p14:sldId id="2588"/>
            <p14:sldId id="294"/>
            <p14:sldId id="2590"/>
          </p14:sldIdLst>
        </p14:section>
        <p14:section name="Untitled Section" id="{516EDE7C-6D3B-444E-A15A-89D6F6D264CD}">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land, Brett" initials="GB" lastIdx="4" clrIdx="0">
    <p:extLst>
      <p:ext uri="{19B8F6BF-5375-455C-9EA6-DF929625EA0E}">
        <p15:presenceInfo xmlns:p15="http://schemas.microsoft.com/office/powerpoint/2012/main" userId="S::Brett.Garland@state.sd.us::ad424a26-b96a-411d-af0d-97c5c9b4b5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CDDDE"/>
    <a:srgbClr val="2062A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snapToGrid="0">
      <p:cViewPr varScale="1">
        <p:scale>
          <a:sx n="104" d="100"/>
          <a:sy n="104" d="100"/>
        </p:scale>
        <p:origin x="528"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24T09:55:00.186" idx="4">
    <p:pos x="5378" y="1462"/>
    <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6B13BEA5-6D8E-45D3-B41B-3C3506075EE8}" type="datetimeFigureOut">
              <a:rPr lang="en-US" smtClean="0"/>
              <a:t>10/07/2024</a:t>
            </a:fld>
            <a:endParaRPr lang="en-US"/>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A533643B-2318-45C6-A825-105B5BF67EBB}" type="slidenum">
              <a:rPr lang="en-US" smtClean="0"/>
              <a:t>‹#›</a:t>
            </a:fld>
            <a:endParaRPr lang="en-US"/>
          </a:p>
        </p:txBody>
      </p:sp>
    </p:spTree>
    <p:extLst>
      <p:ext uri="{BB962C8B-B14F-4D97-AF65-F5344CB8AC3E}">
        <p14:creationId xmlns:p14="http://schemas.microsoft.com/office/powerpoint/2010/main" val="974786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70583" cy="480388"/>
          </a:xfrm>
          <a:prstGeom prst="rect">
            <a:avLst/>
          </a:prstGeom>
          <a:noFill/>
          <a:ln>
            <a:noFill/>
          </a:ln>
        </p:spPr>
        <p:txBody>
          <a:bodyPr spcFirstLastPara="1" wrap="square" lIns="94835" tIns="94835" rIns="94835" bIns="9483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2962" y="0"/>
            <a:ext cx="3170583" cy="480388"/>
          </a:xfrm>
          <a:prstGeom prst="rect">
            <a:avLst/>
          </a:prstGeom>
          <a:noFill/>
          <a:ln>
            <a:noFill/>
          </a:ln>
        </p:spPr>
        <p:txBody>
          <a:bodyPr spcFirstLastPara="1" wrap="square" lIns="94835" tIns="94835" rIns="94835" bIns="9483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2183" y="4561226"/>
            <a:ext cx="5850835" cy="4320213"/>
          </a:xfrm>
          <a:prstGeom prst="rect">
            <a:avLst/>
          </a:prstGeom>
          <a:noFill/>
          <a:ln>
            <a:noFill/>
          </a:ln>
        </p:spPr>
        <p:txBody>
          <a:bodyPr spcFirstLastPara="1" wrap="square" lIns="94835" tIns="94835" rIns="94835" bIns="9483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173"/>
            <a:ext cx="3170583" cy="480388"/>
          </a:xfrm>
          <a:prstGeom prst="rect">
            <a:avLst/>
          </a:prstGeom>
          <a:noFill/>
          <a:ln>
            <a:noFill/>
          </a:ln>
        </p:spPr>
        <p:txBody>
          <a:bodyPr spcFirstLastPara="1" wrap="square" lIns="94835" tIns="94835" rIns="94835" bIns="9483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2962" y="9119173"/>
            <a:ext cx="3170583" cy="480388"/>
          </a:xfrm>
          <a:prstGeom prst="rect">
            <a:avLst/>
          </a:prstGeom>
          <a:noFill/>
          <a:ln>
            <a:noFill/>
          </a:ln>
        </p:spPr>
        <p:txBody>
          <a:bodyPr spcFirstLastPara="1" wrap="square" lIns="94835" tIns="47405" rIns="94835" bIns="47405"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70741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8B2C7-1953-40CA-BE1E-D6D0DDDFF939}" type="slidenum">
              <a:rPr lang="en-US" smtClean="0"/>
              <a:t>1</a:t>
            </a:fld>
            <a:endParaRPr lang="en-US" dirty="0"/>
          </a:p>
        </p:txBody>
      </p:sp>
    </p:spTree>
    <p:extLst>
      <p:ext uri="{BB962C8B-B14F-4D97-AF65-F5344CB8AC3E}">
        <p14:creationId xmlns:p14="http://schemas.microsoft.com/office/powerpoint/2010/main" val="2080384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Safety Concerns may be reported securely and anonymously using:</a:t>
            </a:r>
          </a:p>
          <a:p>
            <a:endParaRPr lang="en-US" dirty="0"/>
          </a:p>
          <a:p>
            <a:r>
              <a:rPr lang="en-US" dirty="0"/>
              <a:t>Online at Safe2Say.sd.gove (Make a Report)</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4029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Safety Concerns may be reported securely and anonymously using:</a:t>
            </a:r>
          </a:p>
          <a:p>
            <a:endParaRPr lang="en-US" dirty="0"/>
          </a:p>
          <a:p>
            <a:r>
              <a:rPr lang="en-US" dirty="0"/>
              <a:t>Or by calling the toll-free number 1-844-3SD-SAFE/1-844-373-7233</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5169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4670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You</a:t>
            </a:r>
            <a:r>
              <a:rPr lang="en-US" baseline="0" dirty="0"/>
              <a:t> can attach various things to your report.</a:t>
            </a:r>
            <a:endParaRPr lang="en-US" dirty="0"/>
          </a:p>
        </p:txBody>
      </p:sp>
    </p:spTree>
    <p:extLst>
      <p:ext uri="{BB962C8B-B14F-4D97-AF65-F5344CB8AC3E}">
        <p14:creationId xmlns:p14="http://schemas.microsoft.com/office/powerpoint/2010/main" val="159088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2633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They will</a:t>
            </a:r>
            <a:r>
              <a:rPr lang="en-US" baseline="0" dirty="0"/>
              <a:t> probably ask kids for more details. It’s totally optional. This can be done through both the web browser and mobile app.</a:t>
            </a:r>
            <a:endParaRPr lang="en-US" dirty="0"/>
          </a:p>
        </p:txBody>
      </p:sp>
    </p:spTree>
    <p:extLst>
      <p:ext uri="{BB962C8B-B14F-4D97-AF65-F5344CB8AC3E}">
        <p14:creationId xmlns:p14="http://schemas.microsoft.com/office/powerpoint/2010/main" val="1662162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a:t>Clearly we wouldn’t want cops trying to address something like an eating disorder, right? And we wouldn’t want a counselor to address something like someone with a gun in school.</a:t>
            </a:r>
            <a:endParaRPr lang="en" sz="1200" dirty="0"/>
          </a:p>
        </p:txBody>
      </p:sp>
    </p:spTree>
    <p:extLst>
      <p:ext uri="{BB962C8B-B14F-4D97-AF65-F5344CB8AC3E}">
        <p14:creationId xmlns:p14="http://schemas.microsoft.com/office/powerpoint/2010/main" val="398660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a:t>Clearly we wouldn’t want cops trying to address something like an eating disorder, right? And we wouldn’t want a counselor to address something like someone with a gun in school.</a:t>
            </a:r>
            <a:endParaRPr lang="en" sz="1200" dirty="0"/>
          </a:p>
        </p:txBody>
      </p:sp>
    </p:spTree>
    <p:extLst>
      <p:ext uri="{BB962C8B-B14F-4D97-AF65-F5344CB8AC3E}">
        <p14:creationId xmlns:p14="http://schemas.microsoft.com/office/powerpoint/2010/main" val="1177930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6"/>
        <p:cNvGrpSpPr/>
        <p:nvPr/>
      </p:nvGrpSpPr>
      <p:grpSpPr>
        <a:xfrm>
          <a:off x="0" y="0"/>
          <a:ext cx="0" cy="0"/>
          <a:chOff x="0" y="0"/>
          <a:chExt cx="0" cy="0"/>
        </a:xfrm>
      </p:grpSpPr>
      <p:sp>
        <p:nvSpPr>
          <p:cNvPr id="1897" name="Google Shape;1897;p5:notes"/>
          <p:cNvSpPr txBox="1">
            <a:spLocks noGrp="1"/>
          </p:cNvSpPr>
          <p:nvPr>
            <p:ph type="body" idx="1"/>
          </p:nvPr>
        </p:nvSpPr>
        <p:spPr>
          <a:xfrm>
            <a:off x="732183" y="4561226"/>
            <a:ext cx="5850835" cy="4320213"/>
          </a:xfrm>
          <a:prstGeom prst="rect">
            <a:avLst/>
          </a:prstGeom>
        </p:spPr>
        <p:txBody>
          <a:bodyPr spcFirstLastPara="1" wrap="square" lIns="94835" tIns="94835" rIns="94835" bIns="94835" anchor="t" anchorCtr="0">
            <a:noAutofit/>
          </a:bodyPr>
          <a:lstStyle/>
          <a:p>
            <a:pPr marL="0" indent="0"/>
            <a:endParaRPr dirty="0"/>
          </a:p>
        </p:txBody>
      </p:sp>
      <p:sp>
        <p:nvSpPr>
          <p:cNvPr id="1898" name="Google Shape;1898;p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3713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6"/>
        <p:cNvGrpSpPr/>
        <p:nvPr/>
      </p:nvGrpSpPr>
      <p:grpSpPr>
        <a:xfrm>
          <a:off x="0" y="0"/>
          <a:ext cx="0" cy="0"/>
          <a:chOff x="0" y="0"/>
          <a:chExt cx="0" cy="0"/>
        </a:xfrm>
      </p:grpSpPr>
      <p:sp>
        <p:nvSpPr>
          <p:cNvPr id="1897" name="Google Shape;1897;p5:notes"/>
          <p:cNvSpPr txBox="1">
            <a:spLocks noGrp="1"/>
          </p:cNvSpPr>
          <p:nvPr>
            <p:ph type="body" idx="1"/>
          </p:nvPr>
        </p:nvSpPr>
        <p:spPr>
          <a:xfrm>
            <a:off x="732183" y="4561226"/>
            <a:ext cx="5850835" cy="4320213"/>
          </a:xfrm>
          <a:prstGeom prst="rect">
            <a:avLst/>
          </a:prstGeom>
        </p:spPr>
        <p:txBody>
          <a:bodyPr spcFirstLastPara="1" wrap="square" lIns="94835" tIns="94835" rIns="94835" bIns="94835" anchor="t" anchorCtr="0">
            <a:noAutofit/>
          </a:bodyPr>
          <a:lstStyle/>
          <a:p>
            <a:pPr marL="0" indent="0"/>
            <a:endParaRPr/>
          </a:p>
        </p:txBody>
      </p:sp>
      <p:sp>
        <p:nvSpPr>
          <p:cNvPr id="1898" name="Google Shape;1898;p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1789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3"/>
        <p:cNvGrpSpPr/>
        <p:nvPr/>
      </p:nvGrpSpPr>
      <p:grpSpPr>
        <a:xfrm>
          <a:off x="0" y="0"/>
          <a:ext cx="0" cy="0"/>
          <a:chOff x="0" y="0"/>
          <a:chExt cx="0" cy="0"/>
        </a:xfrm>
      </p:grpSpPr>
      <p:sp>
        <p:nvSpPr>
          <p:cNvPr id="1904" name="Google Shape;1904;p6:notes"/>
          <p:cNvSpPr txBox="1">
            <a:spLocks noGrp="1"/>
          </p:cNvSpPr>
          <p:nvPr>
            <p:ph type="body" idx="1"/>
          </p:nvPr>
        </p:nvSpPr>
        <p:spPr>
          <a:xfrm>
            <a:off x="701675" y="4416425"/>
            <a:ext cx="5607050" cy="41830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5" name="Google Shape;1905;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1854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latin typeface="Arial" panose="020B0604020202020204" pitchFamily="34" charset="0"/>
                <a:cs typeface="Arial" panose="020B0604020202020204" pitchFamily="34" charset="0"/>
              </a:rPr>
              <a:t>The student in crisis or at-risk receives the help they need BEFORE they ever get to the point of harming themselves or others. </a:t>
            </a: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3394D7E-6E62-8349-82C2-93D3D4B63D0C}" type="slidenum">
              <a:rPr lang="en-US" smtClean="0"/>
              <a:t>27</a:t>
            </a:fld>
            <a:endParaRPr lang="en-US"/>
          </a:p>
        </p:txBody>
      </p:sp>
    </p:spTree>
    <p:extLst>
      <p:ext uri="{BB962C8B-B14F-4D97-AF65-F5344CB8AC3E}">
        <p14:creationId xmlns:p14="http://schemas.microsoft.com/office/powerpoint/2010/main" val="3907201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6"/>
        <p:cNvGrpSpPr/>
        <p:nvPr/>
      </p:nvGrpSpPr>
      <p:grpSpPr>
        <a:xfrm>
          <a:off x="0" y="0"/>
          <a:ext cx="0" cy="0"/>
          <a:chOff x="0" y="0"/>
          <a:chExt cx="0" cy="0"/>
        </a:xfrm>
      </p:grpSpPr>
      <p:sp>
        <p:nvSpPr>
          <p:cNvPr id="1897" name="Google Shape;1897;p5:notes"/>
          <p:cNvSpPr txBox="1">
            <a:spLocks noGrp="1"/>
          </p:cNvSpPr>
          <p:nvPr>
            <p:ph type="body" idx="1"/>
          </p:nvPr>
        </p:nvSpPr>
        <p:spPr>
          <a:xfrm>
            <a:off x="732183" y="4561226"/>
            <a:ext cx="5850835" cy="4320213"/>
          </a:xfrm>
          <a:prstGeom prst="rect">
            <a:avLst/>
          </a:prstGeom>
        </p:spPr>
        <p:txBody>
          <a:bodyPr spcFirstLastPara="1" wrap="square" lIns="94835" tIns="94835" rIns="94835" bIns="94835" anchor="t" anchorCtr="0">
            <a:noAutofit/>
          </a:bodyPr>
          <a:lstStyle/>
          <a:p>
            <a:pPr marL="0" indent="0"/>
            <a:endParaRPr dirty="0"/>
          </a:p>
        </p:txBody>
      </p:sp>
      <p:sp>
        <p:nvSpPr>
          <p:cNvPr id="1898" name="Google Shape;1898;p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1085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6"/>
        <p:cNvGrpSpPr/>
        <p:nvPr/>
      </p:nvGrpSpPr>
      <p:grpSpPr>
        <a:xfrm>
          <a:off x="0" y="0"/>
          <a:ext cx="0" cy="0"/>
          <a:chOff x="0" y="0"/>
          <a:chExt cx="0" cy="0"/>
        </a:xfrm>
      </p:grpSpPr>
      <p:sp>
        <p:nvSpPr>
          <p:cNvPr id="1897" name="Google Shape;1897;p5:notes"/>
          <p:cNvSpPr txBox="1">
            <a:spLocks noGrp="1"/>
          </p:cNvSpPr>
          <p:nvPr>
            <p:ph type="body" idx="1"/>
          </p:nvPr>
        </p:nvSpPr>
        <p:spPr>
          <a:xfrm>
            <a:off x="732183" y="4561226"/>
            <a:ext cx="5850835" cy="4320213"/>
          </a:xfrm>
          <a:prstGeom prst="rect">
            <a:avLst/>
          </a:prstGeom>
        </p:spPr>
        <p:txBody>
          <a:bodyPr spcFirstLastPara="1" wrap="square" lIns="94835" tIns="94835" rIns="94835" bIns="94835" anchor="t" anchorCtr="0">
            <a:noAutofit/>
          </a:bodyPr>
          <a:lstStyle/>
          <a:p>
            <a:pPr marL="0" indent="0"/>
            <a:endParaRPr dirty="0"/>
          </a:p>
        </p:txBody>
      </p:sp>
      <p:sp>
        <p:nvSpPr>
          <p:cNvPr id="1898" name="Google Shape;1898;p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4755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6"/>
        <p:cNvGrpSpPr/>
        <p:nvPr/>
      </p:nvGrpSpPr>
      <p:grpSpPr>
        <a:xfrm>
          <a:off x="0" y="0"/>
          <a:ext cx="0" cy="0"/>
          <a:chOff x="0" y="0"/>
          <a:chExt cx="0" cy="0"/>
        </a:xfrm>
      </p:grpSpPr>
      <p:sp>
        <p:nvSpPr>
          <p:cNvPr id="1897" name="Google Shape;1897;p5:notes"/>
          <p:cNvSpPr txBox="1">
            <a:spLocks noGrp="1"/>
          </p:cNvSpPr>
          <p:nvPr>
            <p:ph type="body" idx="1"/>
          </p:nvPr>
        </p:nvSpPr>
        <p:spPr>
          <a:xfrm>
            <a:off x="732183" y="4561226"/>
            <a:ext cx="5850835" cy="4320213"/>
          </a:xfrm>
          <a:prstGeom prst="rect">
            <a:avLst/>
          </a:prstGeom>
        </p:spPr>
        <p:txBody>
          <a:bodyPr spcFirstLastPara="1" wrap="square" lIns="94835" tIns="94835" rIns="94835" bIns="94835" anchor="t" anchorCtr="0">
            <a:noAutofit/>
          </a:bodyPr>
          <a:lstStyle/>
          <a:p>
            <a:pPr marL="0" indent="0"/>
            <a:endParaRPr/>
          </a:p>
        </p:txBody>
      </p:sp>
      <p:sp>
        <p:nvSpPr>
          <p:cNvPr id="1898" name="Google Shape;1898;p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0265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5"/>
        <p:cNvGrpSpPr/>
        <p:nvPr/>
      </p:nvGrpSpPr>
      <p:grpSpPr>
        <a:xfrm>
          <a:off x="0" y="0"/>
          <a:ext cx="0" cy="0"/>
          <a:chOff x="0" y="0"/>
          <a:chExt cx="0" cy="0"/>
        </a:xfrm>
      </p:grpSpPr>
      <p:sp>
        <p:nvSpPr>
          <p:cNvPr id="2066" name="Google Shape;2066;p28:notes"/>
          <p:cNvSpPr txBox="1">
            <a:spLocks noGrp="1"/>
          </p:cNvSpPr>
          <p:nvPr>
            <p:ph type="body" idx="1"/>
          </p:nvPr>
        </p:nvSpPr>
        <p:spPr>
          <a:xfrm>
            <a:off x="732183" y="4561226"/>
            <a:ext cx="5850835" cy="4320213"/>
          </a:xfrm>
          <a:prstGeom prst="rect">
            <a:avLst/>
          </a:prstGeom>
        </p:spPr>
        <p:txBody>
          <a:bodyPr spcFirstLastPara="1" wrap="square" lIns="94835" tIns="94835" rIns="94835" bIns="94835" anchor="t" anchorCtr="0">
            <a:noAutofit/>
          </a:bodyPr>
          <a:lstStyle/>
          <a:p>
            <a:pPr marL="0" indent="0"/>
            <a:r>
              <a:rPr lang="en-US" dirty="0"/>
              <a:t>Stress this to your students if you are talking to them about the program.</a:t>
            </a:r>
            <a:endParaRPr dirty="0"/>
          </a:p>
        </p:txBody>
      </p:sp>
      <p:sp>
        <p:nvSpPr>
          <p:cNvPr id="2067" name="Google Shape;2067;p2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311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2"/>
        <p:cNvGrpSpPr/>
        <p:nvPr/>
      </p:nvGrpSpPr>
      <p:grpSpPr>
        <a:xfrm>
          <a:off x="0" y="0"/>
          <a:ext cx="0" cy="0"/>
          <a:chOff x="0" y="0"/>
          <a:chExt cx="0" cy="0"/>
        </a:xfrm>
      </p:grpSpPr>
      <p:sp>
        <p:nvSpPr>
          <p:cNvPr id="2073" name="Google Shape;2073;p29:notes"/>
          <p:cNvSpPr txBox="1">
            <a:spLocks noGrp="1"/>
          </p:cNvSpPr>
          <p:nvPr>
            <p:ph type="body" idx="1"/>
          </p:nvPr>
        </p:nvSpPr>
        <p:spPr>
          <a:xfrm>
            <a:off x="732183" y="4561226"/>
            <a:ext cx="5850835" cy="4320213"/>
          </a:xfrm>
          <a:prstGeom prst="rect">
            <a:avLst/>
          </a:prstGeom>
        </p:spPr>
        <p:txBody>
          <a:bodyPr spcFirstLastPara="1" wrap="square" lIns="94835" tIns="94835" rIns="94835" bIns="94835" anchor="t" anchorCtr="0">
            <a:noAutofit/>
          </a:bodyPr>
          <a:lstStyle/>
          <a:p>
            <a:pPr marL="0" indent="0"/>
            <a:endParaRPr/>
          </a:p>
        </p:txBody>
      </p:sp>
      <p:sp>
        <p:nvSpPr>
          <p:cNvPr id="2074" name="Google Shape;2074;p2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1220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3"/>
        <p:cNvGrpSpPr/>
        <p:nvPr/>
      </p:nvGrpSpPr>
      <p:grpSpPr>
        <a:xfrm>
          <a:off x="0" y="0"/>
          <a:ext cx="0" cy="0"/>
          <a:chOff x="0" y="0"/>
          <a:chExt cx="0" cy="0"/>
        </a:xfrm>
      </p:grpSpPr>
      <p:sp>
        <p:nvSpPr>
          <p:cNvPr id="1904" name="Google Shape;1904;p6:notes"/>
          <p:cNvSpPr txBox="1">
            <a:spLocks noGrp="1"/>
          </p:cNvSpPr>
          <p:nvPr>
            <p:ph type="body" idx="1"/>
          </p:nvPr>
        </p:nvSpPr>
        <p:spPr>
          <a:xfrm>
            <a:off x="701675" y="4416425"/>
            <a:ext cx="5607050" cy="41830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5" name="Google Shape;1905;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6668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6"/>
        <p:cNvGrpSpPr/>
        <p:nvPr/>
      </p:nvGrpSpPr>
      <p:grpSpPr>
        <a:xfrm>
          <a:off x="0" y="0"/>
          <a:ext cx="0" cy="0"/>
          <a:chOff x="0" y="0"/>
          <a:chExt cx="0" cy="0"/>
        </a:xfrm>
      </p:grpSpPr>
      <p:sp>
        <p:nvSpPr>
          <p:cNvPr id="1897" name="Google Shape;1897;p5:notes"/>
          <p:cNvSpPr txBox="1">
            <a:spLocks noGrp="1"/>
          </p:cNvSpPr>
          <p:nvPr>
            <p:ph type="body" idx="1"/>
          </p:nvPr>
        </p:nvSpPr>
        <p:spPr>
          <a:xfrm>
            <a:off x="732183" y="4561226"/>
            <a:ext cx="5850835" cy="4320213"/>
          </a:xfrm>
          <a:prstGeom prst="rect">
            <a:avLst/>
          </a:prstGeom>
        </p:spPr>
        <p:txBody>
          <a:bodyPr spcFirstLastPara="1" wrap="square" lIns="94835" tIns="94835" rIns="94835" bIns="94835" anchor="t" anchorCtr="0">
            <a:noAutofit/>
          </a:bodyPr>
          <a:lstStyle/>
          <a:p>
            <a:r>
              <a:rPr lang="en-US" sz="1200" dirty="0">
                <a:latin typeface="Arial" panose="020B0604020202020204" pitchFamily="34" charset="0"/>
                <a:cs typeface="Arial" panose="020B0604020202020204" pitchFamily="34" charset="0"/>
              </a:rPr>
              <a:t>What is Safe2Say South Dakota?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It’s a free anonymous safety reporting system available to all K-12 schools in South Dakota.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Safe2Say South Dakota was developed by the South Dakota School Safety Center to provide students, teachers, parents and other community members a way to help identify and provide intervention for students in crisis before they harm themselves or others. </a:t>
            </a:r>
          </a:p>
          <a:p>
            <a:pPr marL="0" indent="0"/>
            <a:endParaRPr dirty="0"/>
          </a:p>
        </p:txBody>
      </p:sp>
      <p:sp>
        <p:nvSpPr>
          <p:cNvPr id="1898" name="Google Shape;1898;p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9132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The intent of Safe2Say South Dakota is to help prevent school violence, unlawful possession of weapons, self-harm and other forms of victimization and threatening behavior.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free anonymous school safety reporting system relays information between those who report safety concerns and local teams that include schools, law enforcement agencies, and sometimes mental health resources, helping them work together to respond to students in crisis.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Safe2Say South Dakota allows communities to act, not react, to the critical issue of school safety. </a:t>
            </a:r>
          </a:p>
        </p:txBody>
      </p:sp>
      <p:sp>
        <p:nvSpPr>
          <p:cNvPr id="4" name="Slide Number Placeholder 3"/>
          <p:cNvSpPr>
            <a:spLocks noGrp="1"/>
          </p:cNvSpPr>
          <p:nvPr>
            <p:ph type="sldNum" sz="quarter" idx="5"/>
          </p:nvPr>
        </p:nvSpPr>
        <p:spPr/>
        <p:txBody>
          <a:bodyPr/>
          <a:lstStyle/>
          <a:p>
            <a:fld id="{C3394D7E-6E62-8349-82C2-93D3D4B63D0C}" type="slidenum">
              <a:rPr lang="en-US" smtClean="0"/>
              <a:t>4</a:t>
            </a:fld>
            <a:endParaRPr lang="en-US"/>
          </a:p>
        </p:txBody>
      </p:sp>
    </p:spTree>
    <p:extLst>
      <p:ext uri="{BB962C8B-B14F-4D97-AF65-F5344CB8AC3E}">
        <p14:creationId xmlns:p14="http://schemas.microsoft.com/office/powerpoint/2010/main" val="440084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Safe2Say South Dakota acts as the liaison for those reporting a safety concern and local school administration, law enforcement and other community partners, so the right steps by the right people can be taken to prevent a tragedy.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Safe2Say South Dakota provides an efficient, effective and holistic approach for quickly engaging school administrators, law enforcement and other community resources so they can work together to respond to students in crisis and provide support. </a:t>
            </a:r>
          </a:p>
          <a:p>
            <a:endParaRPr lang="en-US"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5</a:t>
            </a:fld>
            <a:endParaRPr lang="en-US"/>
          </a:p>
        </p:txBody>
      </p:sp>
    </p:spTree>
    <p:extLst>
      <p:ext uri="{BB962C8B-B14F-4D97-AF65-F5344CB8AC3E}">
        <p14:creationId xmlns:p14="http://schemas.microsoft.com/office/powerpoint/2010/main" val="1944978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6</a:t>
            </a:fld>
            <a:endParaRPr lang="en-US"/>
          </a:p>
        </p:txBody>
      </p:sp>
    </p:spTree>
    <p:extLst>
      <p:ext uri="{BB962C8B-B14F-4D97-AF65-F5344CB8AC3E}">
        <p14:creationId xmlns:p14="http://schemas.microsoft.com/office/powerpoint/2010/main" val="3986292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3394D7E-6E62-8349-82C2-93D3D4B63D0C}" type="slidenum">
              <a:rPr lang="en-US" smtClean="0"/>
              <a:t>7</a:t>
            </a:fld>
            <a:endParaRPr lang="en-US"/>
          </a:p>
        </p:txBody>
      </p:sp>
    </p:spTree>
    <p:extLst>
      <p:ext uri="{BB962C8B-B14F-4D97-AF65-F5344CB8AC3E}">
        <p14:creationId xmlns:p14="http://schemas.microsoft.com/office/powerpoint/2010/main" val="2644531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6"/>
        <p:cNvGrpSpPr/>
        <p:nvPr/>
      </p:nvGrpSpPr>
      <p:grpSpPr>
        <a:xfrm>
          <a:off x="0" y="0"/>
          <a:ext cx="0" cy="0"/>
          <a:chOff x="0" y="0"/>
          <a:chExt cx="0" cy="0"/>
        </a:xfrm>
      </p:grpSpPr>
      <p:sp>
        <p:nvSpPr>
          <p:cNvPr id="1897" name="Google Shape;1897;p5:notes"/>
          <p:cNvSpPr txBox="1">
            <a:spLocks noGrp="1"/>
          </p:cNvSpPr>
          <p:nvPr>
            <p:ph type="body" idx="1"/>
          </p:nvPr>
        </p:nvSpPr>
        <p:spPr>
          <a:xfrm>
            <a:off x="732183" y="4561226"/>
            <a:ext cx="5850835" cy="4320213"/>
          </a:xfrm>
          <a:prstGeom prst="rect">
            <a:avLst/>
          </a:prstGeom>
        </p:spPr>
        <p:txBody>
          <a:bodyPr spcFirstLastPara="1" wrap="square" lIns="94835" tIns="94835" rIns="94835" bIns="94835" anchor="t" anchorCtr="0">
            <a:noAutofit/>
          </a:bodyPr>
          <a:lstStyle/>
          <a:p>
            <a:pPr marL="0" indent="0"/>
            <a:endParaRPr/>
          </a:p>
        </p:txBody>
      </p:sp>
      <p:sp>
        <p:nvSpPr>
          <p:cNvPr id="1898" name="Google Shape;1898;p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3697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Safety Concerns may be reported securely and anonymously using:</a:t>
            </a:r>
          </a:p>
          <a:p>
            <a:endParaRPr lang="en-US" dirty="0"/>
          </a:p>
          <a:p>
            <a:r>
              <a:rPr lang="en-US" dirty="0"/>
              <a:t>Free mobile App-Safe2Say South Dakota</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7363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801"/>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726"/>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6356726"/>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0" y="6356726"/>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2076"/>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541338" y="190877"/>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726"/>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124200" y="6356726"/>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553200" y="6356726"/>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1" y="593367"/>
            <a:ext cx="85205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1" y="1536633"/>
            <a:ext cx="8520599"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1" y="6241345"/>
            <a:ext cx="5486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34228578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xmlns:p14="http://schemas.microsoft.com/office/powerpoint/2010/main" spd="med"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171575" y="1733628"/>
            <a:ext cx="6400800" cy="4248073"/>
          </a:xfrm>
        </p:spPr>
        <p:txBody>
          <a:bodyPr vert="horz" wrap="square" lIns="0" tIns="45720" rIns="0" bIns="45720" rtlCol="0" anchor="t">
            <a:noAutofit/>
          </a:bodyPr>
          <a:lstStyle>
            <a:lvl1pPr>
              <a:defRPr lang="en-US" sz="1050" dirty="0" smtClean="0">
                <a:solidFill>
                  <a:schemeClr val="tx1"/>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474890" y="557439"/>
            <a:ext cx="8111898" cy="830997"/>
          </a:xfrm>
        </p:spPr>
        <p:txBody>
          <a:bodyPr vert="horz" wrap="square" lIns="0" tIns="45720" rIns="91440" bIns="45720" rtlCol="0" anchor="t">
            <a:noAutofit/>
          </a:bodyPr>
          <a:lstStyle>
            <a:lvl1pPr>
              <a:defRPr lang="en-GB" sz="1800">
                <a:solidFill>
                  <a:schemeClr val="tx1"/>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485775" y="1733627"/>
            <a:ext cx="411480" cy="548640"/>
          </a:xfrm>
        </p:spPr>
        <p:txBody>
          <a:bodyPr lIns="0" tIns="0" rIns="0" bIns="0" anchor="ctr">
            <a:noAutofit/>
          </a:bodyPr>
          <a:lstStyle>
            <a:lvl1pPr marL="0" indent="0" algn="ctr">
              <a:buNone/>
              <a:defRPr sz="1050">
                <a:solidFill>
                  <a:schemeClr val="tx1"/>
                </a:solidFill>
              </a:defRPr>
            </a:lvl1pPr>
          </a:lstStyle>
          <a:p>
            <a:pPr lvl="0"/>
            <a:r>
              <a:rPr lang="en-US" noProof="0"/>
              <a:t>Icon</a:t>
            </a:r>
          </a:p>
        </p:txBody>
      </p:sp>
      <p:grpSp>
        <p:nvGrpSpPr>
          <p:cNvPr id="11" name="Group 10">
            <a:extLst>
              <a:ext uri="{FF2B5EF4-FFF2-40B4-BE49-F238E27FC236}">
                <a16:creationId xmlns:a16="http://schemas.microsoft.com/office/drawing/2014/main" id="{00AC1958-0DCB-4970-ADE3-E64DAAFC501D}"/>
              </a:ext>
            </a:extLst>
          </p:cNvPr>
          <p:cNvGrpSpPr/>
          <p:nvPr userDrawn="1"/>
        </p:nvGrpSpPr>
        <p:grpSpPr>
          <a:xfrm>
            <a:off x="0" y="6086479"/>
            <a:ext cx="9144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noProof="0" dirty="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noProof="0" dirty="0"/>
            </a:p>
          </p:txBody>
        </p:sp>
      </p:gr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8318407" y="6189346"/>
            <a:ext cx="450731"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900" noProof="0" smtClean="0">
                <a:solidFill>
                  <a:schemeClr val="bg1"/>
                </a:solidFill>
              </a:rPr>
              <a:pPr algn="ctr"/>
              <a:t>‹#›</a:t>
            </a:fld>
            <a:endParaRPr lang="en-US" sz="900" noProof="0" dirty="0">
              <a:solidFill>
                <a:schemeClr val="bg1"/>
              </a:solidFill>
            </a:endParaRPr>
          </a:p>
        </p:txBody>
      </p:sp>
    </p:spTree>
    <p:extLst>
      <p:ext uri="{BB962C8B-B14F-4D97-AF65-F5344CB8AC3E}">
        <p14:creationId xmlns:p14="http://schemas.microsoft.com/office/powerpoint/2010/main" val="2587900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37E3-F32D-C11C-CA89-6365861B42E5}"/>
              </a:ext>
            </a:extLst>
          </p:cNvPr>
          <p:cNvSpPr>
            <a:spLocks noGrp="1"/>
          </p:cNvSpPr>
          <p:nvPr>
            <p:ph type="title"/>
          </p:nvPr>
        </p:nvSpPr>
        <p:spPr>
          <a:xfrm>
            <a:off x="5485678" y="763929"/>
            <a:ext cx="3438404" cy="1956905"/>
          </a:xfrm>
        </p:spPr>
        <p:txBody>
          <a:bodyPr anchor="b"/>
          <a:lstStyle>
            <a:lvl1pPr>
              <a:defRPr b="0">
                <a:latin typeface="Arial Rounded MT Bold" panose="020F0704030504030204"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4CE4812-0621-38CE-C2C0-7EA4CCC07D9E}"/>
              </a:ext>
            </a:extLst>
          </p:cNvPr>
          <p:cNvSpPr>
            <a:spLocks noGrp="1"/>
          </p:cNvSpPr>
          <p:nvPr>
            <p:ph idx="1"/>
          </p:nvPr>
        </p:nvSpPr>
        <p:spPr>
          <a:xfrm>
            <a:off x="5485678" y="2720835"/>
            <a:ext cx="3438404" cy="3206189"/>
          </a:xfrm>
        </p:spPr>
        <p:txBody>
          <a:bodyPr>
            <a:normAutofit/>
          </a:bodyPr>
          <a:lstStyle>
            <a:lvl1pPr>
              <a:buClr>
                <a:schemeClr val="accent1"/>
              </a:buClr>
              <a:defRPr sz="1500">
                <a:latin typeface="Montserrat" pitchFamily="2" charset="77"/>
              </a:defRPr>
            </a:lvl1pPr>
            <a:lvl2pPr>
              <a:buClr>
                <a:schemeClr val="accent1"/>
              </a:buClr>
              <a:defRPr sz="1500">
                <a:latin typeface="Montserrat" pitchFamily="2" charset="77"/>
              </a:defRPr>
            </a:lvl2pPr>
            <a:lvl3pPr>
              <a:buClr>
                <a:schemeClr val="accent1"/>
              </a:buClr>
              <a:defRPr sz="1500">
                <a:latin typeface="Montserrat" pitchFamily="2" charset="77"/>
              </a:defRPr>
            </a:lvl3pPr>
            <a:lvl4pPr>
              <a:buClr>
                <a:schemeClr val="accent1"/>
              </a:buClr>
              <a:defRPr sz="1500">
                <a:latin typeface="Montserrat" pitchFamily="2" charset="77"/>
              </a:defRPr>
            </a:lvl4pPr>
            <a:lvl5pPr>
              <a:buClr>
                <a:schemeClr val="accent1"/>
              </a:buClr>
              <a:defRPr sz="150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a:extLst>
              <a:ext uri="{FF2B5EF4-FFF2-40B4-BE49-F238E27FC236}">
                <a16:creationId xmlns:a16="http://schemas.microsoft.com/office/drawing/2014/main" id="{CF302270-9B55-50A2-528D-25262AA96681}"/>
              </a:ext>
            </a:extLst>
          </p:cNvPr>
          <p:cNvSpPr>
            <a:spLocks noGrp="1"/>
          </p:cNvSpPr>
          <p:nvPr>
            <p:ph type="pic" idx="10"/>
          </p:nvPr>
        </p:nvSpPr>
        <p:spPr>
          <a:xfrm>
            <a:off x="1" y="0"/>
            <a:ext cx="5249288" cy="6858000"/>
          </a:xfrm>
        </p:spPr>
        <p:txBody>
          <a:bodyPr/>
          <a:lstStyle>
            <a:lvl1pPr marL="0" indent="0">
              <a:buNone/>
              <a:defRPr sz="2400">
                <a:latin typeface="Montserrat" pitchFamily="2" charset="77"/>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Tree>
    <p:extLst>
      <p:ext uri="{BB962C8B-B14F-4D97-AF65-F5344CB8AC3E}">
        <p14:creationId xmlns:p14="http://schemas.microsoft.com/office/powerpoint/2010/main" val="4178343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803"/>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480"/>
              </a:spcBef>
              <a:spcAft>
                <a:spcPts val="0"/>
              </a:spcAft>
              <a:buClr>
                <a:srgbClr val="888888"/>
              </a:buClr>
              <a:buSzPts val="3200"/>
              <a:buFont typeface="Arial"/>
              <a:buNone/>
              <a:defRPr sz="2400" b="0" i="0" u="none" strike="noStrike" cap="none">
                <a:solidFill>
                  <a:srgbClr val="888888"/>
                </a:solidFill>
                <a:latin typeface="Calibri"/>
                <a:ea typeface="Calibri"/>
                <a:cs typeface="Calibri"/>
                <a:sym typeface="Calibri"/>
              </a:defRPr>
            </a:lvl1pPr>
            <a:lvl2pPr marR="0" lvl="1" algn="ctr" rtl="0">
              <a:spcBef>
                <a:spcPts val="420"/>
              </a:spcBef>
              <a:spcAft>
                <a:spcPts val="0"/>
              </a:spcAft>
              <a:buClr>
                <a:srgbClr val="888888"/>
              </a:buClr>
              <a:buSzPts val="2800"/>
              <a:buFont typeface="Arial"/>
              <a:buNone/>
              <a:defRPr sz="2100" b="0" i="0" u="none" strike="noStrike" cap="none">
                <a:solidFill>
                  <a:srgbClr val="888888"/>
                </a:solidFill>
                <a:latin typeface="Calibri"/>
                <a:ea typeface="Calibri"/>
                <a:cs typeface="Calibri"/>
                <a:sym typeface="Calibri"/>
              </a:defRPr>
            </a:lvl2pPr>
            <a:lvl3pPr marR="0" lvl="2" algn="ctr" rtl="0">
              <a:spcBef>
                <a:spcPts val="360"/>
              </a:spcBef>
              <a:spcAft>
                <a:spcPts val="0"/>
              </a:spcAft>
              <a:buClr>
                <a:srgbClr val="888888"/>
              </a:buClr>
              <a:buSzPts val="2400"/>
              <a:buFont typeface="Arial"/>
              <a:buNone/>
              <a:defRPr sz="1800" b="0" i="0" u="none" strike="noStrike" cap="none">
                <a:solidFill>
                  <a:srgbClr val="888888"/>
                </a:solidFill>
                <a:latin typeface="Calibri"/>
                <a:ea typeface="Calibri"/>
                <a:cs typeface="Calibri"/>
                <a:sym typeface="Calibri"/>
              </a:defRPr>
            </a:lvl3pPr>
            <a:lvl4pPr marR="0" lvl="3"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4pPr>
            <a:lvl5pPr marR="0" lvl="4"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5pPr>
            <a:lvl6pPr marR="0" lvl="5"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6pPr>
            <a:lvl7pPr marR="0" lvl="6"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7pPr>
            <a:lvl8pPr marR="0" lvl="7"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8pPr>
            <a:lvl9pPr marR="0" lvl="8"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728"/>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6356728"/>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0" y="6356728"/>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1810091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3" name="Google Shape;23;p3"/>
          <p:cNvSpPr txBox="1">
            <a:spLocks noGrp="1"/>
          </p:cNvSpPr>
          <p:nvPr>
            <p:ph type="body" idx="1"/>
          </p:nvPr>
        </p:nvSpPr>
        <p:spPr>
          <a:xfrm>
            <a:off x="457200" y="1600206"/>
            <a:ext cx="8229600" cy="4525963"/>
          </a:xfrm>
          <a:prstGeom prst="rect">
            <a:avLst/>
          </a:prstGeom>
          <a:noFill/>
          <a:ln>
            <a:noFill/>
          </a:ln>
        </p:spPr>
        <p:txBody>
          <a:bodyPr spcFirstLastPara="1" wrap="square" lIns="91425" tIns="91425" rIns="91425" bIns="91425" anchor="t" anchorCtr="0"/>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457200" y="6356728"/>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3124200" y="6356728"/>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6553200" y="6356728"/>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485727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7278"/>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4000"/>
              <a:buFont typeface="Calibri"/>
              <a:buNone/>
              <a:defRPr sz="3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342900" marR="0" lvl="0" indent="-171450" algn="l"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1pPr>
            <a:lvl2pPr marL="685800" marR="0" lvl="1" indent="-171450" algn="l" rtl="0">
              <a:spcBef>
                <a:spcPts val="270"/>
              </a:spcBef>
              <a:spcAft>
                <a:spcPts val="0"/>
              </a:spcAft>
              <a:buClr>
                <a:srgbClr val="888888"/>
              </a:buClr>
              <a:buSzPts val="1800"/>
              <a:buFont typeface="Arial"/>
              <a:buNone/>
              <a:defRPr sz="1350" b="0" i="0" u="none" strike="noStrike" cap="none">
                <a:solidFill>
                  <a:srgbClr val="888888"/>
                </a:solidFill>
                <a:latin typeface="Calibri"/>
                <a:ea typeface="Calibri"/>
                <a:cs typeface="Calibri"/>
                <a:sym typeface="Calibri"/>
              </a:defRPr>
            </a:lvl2pPr>
            <a:lvl3pPr marL="1028700" marR="0" lvl="2" indent="-171450" algn="l" rtl="0">
              <a:spcBef>
                <a:spcPts val="240"/>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3pPr>
            <a:lvl4pPr marL="1371600" marR="0" lvl="3" indent="-171450" algn="l" rtl="0">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4pPr>
            <a:lvl5pPr marL="1714500" marR="0" lvl="4" indent="-171450" algn="l" rtl="0">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5pPr>
            <a:lvl6pPr marL="2057400" marR="0" lvl="5" indent="-171450" algn="l" rtl="0">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6pPr>
            <a:lvl7pPr marL="2400300" marR="0" lvl="6" indent="-171450" algn="l" rtl="0">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7pPr>
            <a:lvl8pPr marL="2743200" marR="0" lvl="7" indent="-171450" algn="l" rtl="0">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8pPr>
            <a:lvl9pPr marL="3086100" marR="0" lvl="8" indent="-171450" algn="l" rtl="0">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457200" y="6356728"/>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3124200" y="6356728"/>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6553200" y="6356728"/>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198556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5" name="Google Shape;35;p5"/>
          <p:cNvSpPr txBox="1">
            <a:spLocks noGrp="1"/>
          </p:cNvSpPr>
          <p:nvPr>
            <p:ph type="body" idx="1"/>
          </p:nvPr>
        </p:nvSpPr>
        <p:spPr>
          <a:xfrm>
            <a:off x="457200" y="1600206"/>
            <a:ext cx="4038600" cy="4525963"/>
          </a:xfrm>
          <a:prstGeom prst="rect">
            <a:avLst/>
          </a:prstGeom>
          <a:noFill/>
          <a:ln>
            <a:noFill/>
          </a:ln>
        </p:spPr>
        <p:txBody>
          <a:bodyPr spcFirstLastPara="1" wrap="square" lIns="91425" tIns="91425" rIns="91425" bIns="91425" anchor="t" anchorCtr="0"/>
          <a:lstStyle>
            <a:lvl1pPr marL="342900" marR="0" lvl="0" indent="-304800" algn="l" rtl="0">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4648200" y="1600206"/>
            <a:ext cx="4038600" cy="4525963"/>
          </a:xfrm>
          <a:prstGeom prst="rect">
            <a:avLst/>
          </a:prstGeom>
          <a:noFill/>
          <a:ln>
            <a:noFill/>
          </a:ln>
        </p:spPr>
        <p:txBody>
          <a:bodyPr spcFirstLastPara="1" wrap="square" lIns="91425" tIns="91425" rIns="91425" bIns="91425" anchor="t" anchorCtr="0"/>
          <a:lstStyle>
            <a:lvl1pPr marL="342900" marR="0" lvl="0" indent="-304800" algn="l" rtl="0">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457200" y="6356728"/>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3124200" y="6356728"/>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6553200" y="6356728"/>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358820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342900" marR="0" lvl="0" indent="-17145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spcBef>
                <a:spcPts val="300"/>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spcBef>
                <a:spcPts val="270"/>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342900" marR="0" lvl="0"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1pPr>
            <a:lvl2pPr marL="685800" marR="0" lvl="1"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2pPr>
            <a:lvl3pPr marL="1028700" marR="0" lvl="2"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3pPr>
            <a:lvl4pPr marL="1371600" marR="0" lvl="3"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4pPr>
            <a:lvl5pPr marL="1714500" marR="0" lvl="4"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5pPr>
            <a:lvl6pPr marL="2057400" marR="0" lvl="5"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6pPr>
            <a:lvl7pPr marL="2400300" marR="0" lvl="6"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7pPr>
            <a:lvl8pPr marL="2743200" marR="0" lvl="7"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8pPr>
            <a:lvl9pPr marL="3086100" marR="0" lvl="8"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4645214" y="1535113"/>
            <a:ext cx="4041775" cy="639762"/>
          </a:xfrm>
          <a:prstGeom prst="rect">
            <a:avLst/>
          </a:prstGeom>
          <a:noFill/>
          <a:ln>
            <a:noFill/>
          </a:ln>
        </p:spPr>
        <p:txBody>
          <a:bodyPr spcFirstLastPara="1" wrap="square" lIns="91425" tIns="91425" rIns="91425" bIns="91425" anchor="b" anchorCtr="0"/>
          <a:lstStyle>
            <a:lvl1pPr marL="342900" marR="0" lvl="0" indent="-17145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spcBef>
                <a:spcPts val="300"/>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spcBef>
                <a:spcPts val="270"/>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4645214" y="2174875"/>
            <a:ext cx="4041775" cy="3951288"/>
          </a:xfrm>
          <a:prstGeom prst="rect">
            <a:avLst/>
          </a:prstGeom>
          <a:noFill/>
          <a:ln>
            <a:noFill/>
          </a:ln>
        </p:spPr>
        <p:txBody>
          <a:bodyPr spcFirstLastPara="1" wrap="square" lIns="91425" tIns="91425" rIns="91425" bIns="91425" anchor="t" anchorCtr="0"/>
          <a:lstStyle>
            <a:lvl1pPr marL="342900" marR="0" lvl="0"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1pPr>
            <a:lvl2pPr marL="685800" marR="0" lvl="1"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2pPr>
            <a:lvl3pPr marL="1028700" marR="0" lvl="2"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3pPr>
            <a:lvl4pPr marL="1371600" marR="0" lvl="3"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4pPr>
            <a:lvl5pPr marL="1714500" marR="0" lvl="4"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5pPr>
            <a:lvl6pPr marL="2057400" marR="0" lvl="5"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6pPr>
            <a:lvl7pPr marL="2400300" marR="0" lvl="6"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7pPr>
            <a:lvl8pPr marL="2743200" marR="0" lvl="7"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8pPr>
            <a:lvl9pPr marL="3086100" marR="0" lvl="8"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457200" y="6356728"/>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3124200" y="6356728"/>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6553200" y="6356728"/>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731389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51" name="Google Shape;51;p7"/>
          <p:cNvSpPr txBox="1">
            <a:spLocks noGrp="1"/>
          </p:cNvSpPr>
          <p:nvPr>
            <p:ph type="dt" idx="10"/>
          </p:nvPr>
        </p:nvSpPr>
        <p:spPr>
          <a:xfrm>
            <a:off x="457200" y="6356728"/>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3124200" y="6356728"/>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6553200" y="6356728"/>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4026294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457200" y="1600206"/>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457200" y="6356726"/>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3124200" y="6356726"/>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6553200" y="6356726"/>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728"/>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124200" y="6356728"/>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553200" y="6356728"/>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517024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2"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15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60" name="Google Shape;60;p9"/>
          <p:cNvSpPr txBox="1">
            <a:spLocks noGrp="1"/>
          </p:cNvSpPr>
          <p:nvPr>
            <p:ph type="body" idx="1"/>
          </p:nvPr>
        </p:nvSpPr>
        <p:spPr>
          <a:xfrm>
            <a:off x="3575050" y="273428"/>
            <a:ext cx="5111750" cy="5853113"/>
          </a:xfrm>
          <a:prstGeom prst="rect">
            <a:avLst/>
          </a:prstGeom>
          <a:noFill/>
          <a:ln>
            <a:noFill/>
          </a:ln>
        </p:spPr>
        <p:txBody>
          <a:bodyPr spcFirstLastPara="1" wrap="square" lIns="91425" tIns="91425" rIns="91425" bIns="91425" anchor="t" anchorCtr="0"/>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457202" y="1435103"/>
            <a:ext cx="3008313" cy="4691063"/>
          </a:xfrm>
          <a:prstGeom prst="rect">
            <a:avLst/>
          </a:prstGeom>
          <a:noFill/>
          <a:ln>
            <a:noFill/>
          </a:ln>
        </p:spPr>
        <p:txBody>
          <a:bodyPr spcFirstLastPara="1" wrap="square" lIns="91425" tIns="91425" rIns="91425" bIns="91425" anchor="t" anchorCtr="0"/>
          <a:lstStyle>
            <a:lvl1pPr marL="342900" marR="0" lvl="0" indent="-171450" algn="l" rtl="0">
              <a:spcBef>
                <a:spcPts val="210"/>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1pPr>
            <a:lvl2pPr marL="685800" marR="0" lvl="1" indent="-171450" algn="l" rtl="0">
              <a:spcBef>
                <a:spcPts val="180"/>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2pPr>
            <a:lvl3pPr marL="1028700" marR="0" lvl="2" indent="-171450" algn="l" rtl="0">
              <a:spcBef>
                <a:spcPts val="150"/>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3pPr>
            <a:lvl4pPr marL="1371600" marR="0" lvl="3" indent="-171450"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4pPr>
            <a:lvl5pPr marL="1714500" marR="0" lvl="4" indent="-171450"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5pPr>
            <a:lvl6pPr marL="2057400" marR="0" lvl="5" indent="-171450"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6pPr>
            <a:lvl7pPr marL="2400300" marR="0" lvl="6" indent="-171450"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7pPr>
            <a:lvl8pPr marL="2743200" marR="0" lvl="7" indent="-171450"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8pPr>
            <a:lvl9pPr marL="3086100" marR="0" lvl="8" indent="-171450"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6356728"/>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124200" y="6356728"/>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0" y="6356728"/>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275282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15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48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spcBef>
                <a:spcPts val="420"/>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spcBef>
                <a:spcPts val="36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342900" marR="0" lvl="0" indent="-171450" algn="l" rtl="0">
              <a:spcBef>
                <a:spcPts val="210"/>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1pPr>
            <a:lvl2pPr marL="685800" marR="0" lvl="1" indent="-171450" algn="l" rtl="0">
              <a:spcBef>
                <a:spcPts val="180"/>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2pPr>
            <a:lvl3pPr marL="1028700" marR="0" lvl="2" indent="-171450" algn="l" rtl="0">
              <a:spcBef>
                <a:spcPts val="150"/>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3pPr>
            <a:lvl4pPr marL="1371600" marR="0" lvl="3" indent="-171450"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4pPr>
            <a:lvl5pPr marL="1714500" marR="0" lvl="4" indent="-171450"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5pPr>
            <a:lvl6pPr marL="2057400" marR="0" lvl="5" indent="-171450"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6pPr>
            <a:lvl7pPr marL="2400300" marR="0" lvl="6" indent="-171450"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7pPr>
            <a:lvl8pPr marL="2743200" marR="0" lvl="7" indent="-171450"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8pPr>
            <a:lvl9pPr marL="3086100" marR="0" lvl="8" indent="-171450"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6356728"/>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124200" y="6356728"/>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553200" y="6356728"/>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1591541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74" name="Google Shape;74;p11"/>
          <p:cNvSpPr txBox="1">
            <a:spLocks noGrp="1"/>
          </p:cNvSpPr>
          <p:nvPr>
            <p:ph type="body" idx="1"/>
          </p:nvPr>
        </p:nvSpPr>
        <p:spPr>
          <a:xfrm rot="5400000">
            <a:off x="2309019" y="-251613"/>
            <a:ext cx="4525963" cy="8229600"/>
          </a:xfrm>
          <a:prstGeom prst="rect">
            <a:avLst/>
          </a:prstGeom>
          <a:noFill/>
          <a:ln>
            <a:noFill/>
          </a:ln>
        </p:spPr>
        <p:txBody>
          <a:bodyPr spcFirstLastPara="1" wrap="square" lIns="91425" tIns="91425" rIns="91425" bIns="91425" anchor="t" anchorCtr="0"/>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728"/>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124200" y="6356728"/>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553200" y="6356728"/>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678200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2076"/>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80" name="Google Shape;80;p12"/>
          <p:cNvSpPr txBox="1">
            <a:spLocks noGrp="1"/>
          </p:cNvSpPr>
          <p:nvPr>
            <p:ph type="body" idx="1"/>
          </p:nvPr>
        </p:nvSpPr>
        <p:spPr>
          <a:xfrm rot="5400000">
            <a:off x="541339" y="190877"/>
            <a:ext cx="5851525" cy="6019800"/>
          </a:xfrm>
          <a:prstGeom prst="rect">
            <a:avLst/>
          </a:prstGeom>
          <a:noFill/>
          <a:ln>
            <a:noFill/>
          </a:ln>
        </p:spPr>
        <p:txBody>
          <a:bodyPr spcFirstLastPara="1" wrap="square" lIns="91425" tIns="91425" rIns="91425" bIns="91425" anchor="t" anchorCtr="0"/>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728"/>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124200" y="6356728"/>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553200" y="6356728"/>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1387695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7276"/>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457200" y="6356726"/>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3124200" y="6356726"/>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6553200" y="6356726"/>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457200" y="1600206"/>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4648200" y="1600206"/>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457200" y="6356726"/>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3124200" y="6356726"/>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6553200" y="6356726"/>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4645213"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4645213"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457200" y="6356726"/>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3124200" y="6356726"/>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6553200" y="6356726"/>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726"/>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124200" y="6356726"/>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553200" y="6356726"/>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2"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575050" y="273426"/>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457202" y="1435103"/>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6356726"/>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124200" y="6356726"/>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0" y="6356726"/>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6356726"/>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124200" y="6356726"/>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553200" y="6356726"/>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309018" y="-251613"/>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726"/>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124200" y="6356726"/>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553200" y="6356726"/>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dps.sd.gov/"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6"/>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726"/>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3124200" y="6356726"/>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726"/>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a:hlinkClick r:id="rId15"/>
            <a:extLst>
              <a:ext uri="{FF2B5EF4-FFF2-40B4-BE49-F238E27FC236}">
                <a16:creationId xmlns:a16="http://schemas.microsoft.com/office/drawing/2014/main" id="{1FFC6EB6-87A3-3402-B772-DB30F8174782}"/>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26336" y="6197992"/>
            <a:ext cx="688064" cy="481374"/>
          </a:xfrm>
          <a:prstGeom prst="rect">
            <a:avLst/>
          </a:prstGeom>
        </p:spPr>
      </p:pic>
      <p:sp>
        <p:nvSpPr>
          <p:cNvPr id="3" name="Rectangle 2">
            <a:extLst>
              <a:ext uri="{FF2B5EF4-FFF2-40B4-BE49-F238E27FC236}">
                <a16:creationId xmlns:a16="http://schemas.microsoft.com/office/drawing/2014/main" id="{9001879B-D981-9A6C-0E74-C5261C1AD563}"/>
              </a:ext>
            </a:extLst>
          </p:cNvPr>
          <p:cNvSpPr/>
          <p:nvPr userDrawn="1"/>
        </p:nvSpPr>
        <p:spPr>
          <a:xfrm>
            <a:off x="0" y="0"/>
            <a:ext cx="9144000" cy="152400"/>
          </a:xfrm>
          <a:prstGeom prst="rect">
            <a:avLst/>
          </a:prstGeom>
          <a:solidFill>
            <a:srgbClr val="636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4" name="Rectangle 3">
            <a:extLst>
              <a:ext uri="{FF2B5EF4-FFF2-40B4-BE49-F238E27FC236}">
                <a16:creationId xmlns:a16="http://schemas.microsoft.com/office/drawing/2014/main" id="{6D248A50-F758-2BAC-1096-81FB2342CB80}"/>
              </a:ext>
            </a:extLst>
          </p:cNvPr>
          <p:cNvSpPr/>
          <p:nvPr userDrawn="1"/>
        </p:nvSpPr>
        <p:spPr>
          <a:xfrm>
            <a:off x="0" y="152400"/>
            <a:ext cx="9144000" cy="152400"/>
          </a:xfrm>
          <a:prstGeom prst="rect">
            <a:avLst/>
          </a:prstGeom>
          <a:solidFill>
            <a:srgbClr val="AF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Rectangle 4">
            <a:extLst>
              <a:ext uri="{FF2B5EF4-FFF2-40B4-BE49-F238E27FC236}">
                <a16:creationId xmlns:a16="http://schemas.microsoft.com/office/drawing/2014/main" id="{0C40E082-7571-E8D8-3AF8-4E35CC49AF15}"/>
              </a:ext>
            </a:extLst>
          </p:cNvPr>
          <p:cNvSpPr/>
          <p:nvPr userDrawn="1"/>
        </p:nvSpPr>
        <p:spPr>
          <a:xfrm>
            <a:off x="0" y="304800"/>
            <a:ext cx="9144000" cy="152400"/>
          </a:xfrm>
          <a:prstGeom prst="rect">
            <a:avLst/>
          </a:prstGeom>
          <a:solidFill>
            <a:srgbClr val="004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882" r:id="rId11"/>
    <p:sldLayoutId id="2147483887" r:id="rId12"/>
    <p:sldLayoutId id="214748388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6"/>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728"/>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a:buFontTx/>
              <a:buNone/>
            </a:pPr>
            <a:endParaRPr lang="en-US"/>
          </a:p>
        </p:txBody>
      </p:sp>
      <p:sp>
        <p:nvSpPr>
          <p:cNvPr id="13" name="Google Shape;13;p1"/>
          <p:cNvSpPr txBox="1">
            <a:spLocks noGrp="1"/>
          </p:cNvSpPr>
          <p:nvPr>
            <p:ph type="ftr" idx="11"/>
          </p:nvPr>
        </p:nvSpPr>
        <p:spPr>
          <a:xfrm>
            <a:off x="3124200" y="6356728"/>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a:buFontTx/>
              <a:buNone/>
            </a:pPr>
            <a:endParaRPr lang="en-US"/>
          </a:p>
        </p:txBody>
      </p:sp>
      <p:sp>
        <p:nvSpPr>
          <p:cNvPr id="14" name="Google Shape;14;p1"/>
          <p:cNvSpPr txBox="1">
            <a:spLocks noGrp="1"/>
          </p:cNvSpPr>
          <p:nvPr>
            <p:ph type="sldNum" idx="12"/>
          </p:nvPr>
        </p:nvSpPr>
        <p:spPr>
          <a:xfrm>
            <a:off x="6553200" y="6356728"/>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a:buFontTx/>
              <a:buNone/>
            </a:pPr>
            <a:fld id="{00000000-1234-1234-1234-123412341234}" type="slidenum">
              <a:rPr lang="en-US" smtClean="0"/>
              <a:pPr>
                <a:buFontTx/>
                <a:buNone/>
              </a:pPr>
              <a:t>‹#›</a:t>
            </a:fld>
            <a:endParaRPr lang="en-US"/>
          </a:p>
        </p:txBody>
      </p:sp>
    </p:spTree>
    <p:extLst>
      <p:ext uri="{BB962C8B-B14F-4D97-AF65-F5344CB8AC3E}">
        <p14:creationId xmlns:p14="http://schemas.microsoft.com/office/powerpoint/2010/main" val="1012888796"/>
      </p:ext>
    </p:extLst>
  </p:cSld>
  <p:clrMap bg1="lt1" tx1="dk1" bg2="dk2"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ps.sd.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39.sv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41.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image" Target="../media/image3.png"/><Relationship Id="rId3" Type="http://schemas.openxmlformats.org/officeDocument/2006/relationships/image" Target="../media/image42.emf"/><Relationship Id="rId7" Type="http://schemas.openxmlformats.org/officeDocument/2006/relationships/image" Target="../media/image46.emf"/><Relationship Id="rId12" Type="http://schemas.openxmlformats.org/officeDocument/2006/relationships/image" Target="../media/image51.emf"/><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45.emf"/><Relationship Id="rId11" Type="http://schemas.openxmlformats.org/officeDocument/2006/relationships/image" Target="../media/image50.emf"/><Relationship Id="rId5" Type="http://schemas.openxmlformats.org/officeDocument/2006/relationships/image" Target="../media/image44.emf"/><Relationship Id="rId10" Type="http://schemas.openxmlformats.org/officeDocument/2006/relationships/image" Target="../media/image49.emf"/><Relationship Id="rId4" Type="http://schemas.openxmlformats.org/officeDocument/2006/relationships/image" Target="../media/image43.emf"/><Relationship Id="rId9" Type="http://schemas.openxmlformats.org/officeDocument/2006/relationships/image" Target="../media/image48.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jpeg"/><Relationship Id="rId5" Type="http://schemas.openxmlformats.org/officeDocument/2006/relationships/hyperlink" Target="http://www.dps.sd.gov/"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57.emf"/><Relationship Id="rId4" Type="http://schemas.openxmlformats.org/officeDocument/2006/relationships/image" Target="../media/image56.emf"/></Relationships>
</file>

<file path=ppt/slides/_rels/slide2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57.emf"/><Relationship Id="rId4" Type="http://schemas.openxmlformats.org/officeDocument/2006/relationships/image" Target="../media/image56.em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8.jpe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dps.sd.gov/"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Brett.Garland@state.sd.us"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1.jpeg"/><Relationship Id="rId5" Type="http://schemas.openxmlformats.org/officeDocument/2006/relationships/hyperlink" Target="http://www.dps.sd.gov/"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5.sv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sv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04800"/>
            <a:ext cx="9144000" cy="152400"/>
          </a:xfrm>
          <a:prstGeom prst="rect">
            <a:avLst/>
          </a:prstGeom>
          <a:solidFill>
            <a:srgbClr val="004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12" name="Rectangle 11"/>
          <p:cNvSpPr/>
          <p:nvPr/>
        </p:nvSpPr>
        <p:spPr>
          <a:xfrm>
            <a:off x="0" y="152400"/>
            <a:ext cx="9144000" cy="152400"/>
          </a:xfrm>
          <a:prstGeom prst="rect">
            <a:avLst/>
          </a:prstGeom>
          <a:solidFill>
            <a:srgbClr val="AF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13" name="Rectangle 12"/>
          <p:cNvSpPr/>
          <p:nvPr/>
        </p:nvSpPr>
        <p:spPr>
          <a:xfrm>
            <a:off x="0" y="0"/>
            <a:ext cx="9144000" cy="152400"/>
          </a:xfrm>
          <a:prstGeom prst="rect">
            <a:avLst/>
          </a:prstGeom>
          <a:solidFill>
            <a:srgbClr val="636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20" name="TextBox 19"/>
          <p:cNvSpPr txBox="1"/>
          <p:nvPr/>
        </p:nvSpPr>
        <p:spPr>
          <a:xfrm>
            <a:off x="276276" y="2930113"/>
            <a:ext cx="8534400" cy="1538883"/>
          </a:xfrm>
          <a:prstGeom prst="rect">
            <a:avLst/>
          </a:prstGeom>
          <a:noFill/>
          <a:ln>
            <a:noFill/>
          </a:ln>
        </p:spPr>
        <p:txBody>
          <a:bodyPr wrap="square" rtlCol="0">
            <a:spAutoFit/>
          </a:bodyPr>
          <a:lstStyle/>
          <a:p>
            <a:pPr algn="ctr"/>
            <a:r>
              <a:rPr lang="en-US" sz="3200" b="1" dirty="0"/>
              <a:t>Safe2Say South Dakota</a:t>
            </a:r>
          </a:p>
          <a:p>
            <a:pPr algn="ctr"/>
            <a:r>
              <a:rPr lang="en-US" sz="2400" b="1" dirty="0"/>
              <a:t>Make a Report. Make a Difference.</a:t>
            </a:r>
          </a:p>
          <a:p>
            <a:pPr algn="ctr"/>
            <a:endParaRPr lang="en-US" sz="2400" b="1" dirty="0"/>
          </a:p>
          <a:p>
            <a:endParaRPr lang="en-US" b="1" dirty="0"/>
          </a:p>
        </p:txBody>
      </p:sp>
      <p:sp>
        <p:nvSpPr>
          <p:cNvPr id="19" name="TextBox 18"/>
          <p:cNvSpPr txBox="1"/>
          <p:nvPr/>
        </p:nvSpPr>
        <p:spPr>
          <a:xfrm>
            <a:off x="990600" y="6273726"/>
            <a:ext cx="8177981" cy="369332"/>
          </a:xfrm>
          <a:prstGeom prst="rect">
            <a:avLst/>
          </a:prstGeom>
          <a:noFill/>
        </p:spPr>
        <p:txBody>
          <a:bodyPr wrap="square" rtlCol="0">
            <a:spAutoFit/>
          </a:bodyPr>
          <a:lstStyle/>
          <a:p>
            <a:r>
              <a:rPr lang="en-US" b="1" dirty="0"/>
              <a:t>Mission:  Keeping South Dakota a Safe Place to Live, Work, Visit and Raise a Family</a:t>
            </a:r>
          </a:p>
        </p:txBody>
      </p:sp>
      <p:pic>
        <p:nvPicPr>
          <p:cNvPr id="18" name="Picture 1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336" y="6197992"/>
            <a:ext cx="688064" cy="481374"/>
          </a:xfrm>
          <a:prstGeom prst="rect">
            <a:avLst/>
          </a:prstGeom>
        </p:spPr>
      </p:pic>
      <p:pic>
        <p:nvPicPr>
          <p:cNvPr id="3" name="Picture 2">
            <a:extLst>
              <a:ext uri="{FF2B5EF4-FFF2-40B4-BE49-F238E27FC236}">
                <a16:creationId xmlns:a16="http://schemas.microsoft.com/office/drawing/2014/main" id="{9F52DF32-8C01-4ECF-8670-5BAC5A2454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368" y="876742"/>
            <a:ext cx="7946217" cy="1138773"/>
          </a:xfrm>
          <a:prstGeom prst="rect">
            <a:avLst/>
          </a:prstGeom>
        </p:spPr>
      </p:pic>
      <p:pic>
        <p:nvPicPr>
          <p:cNvPr id="2" name="Picture 1" descr="Logo&#10;&#10;Description automatically generated">
            <a:extLst>
              <a:ext uri="{FF2B5EF4-FFF2-40B4-BE49-F238E27FC236}">
                <a16:creationId xmlns:a16="http://schemas.microsoft.com/office/drawing/2014/main" id="{8403F781-CD9F-1DAC-C8E7-89C235D8DDA7}"/>
              </a:ext>
            </a:extLst>
          </p:cNvPr>
          <p:cNvPicPr>
            <a:picLocks noChangeAspect="1"/>
          </p:cNvPicPr>
          <p:nvPr/>
        </p:nvPicPr>
        <p:blipFill rotWithShape="1">
          <a:blip r:embed="rId6"/>
          <a:srcRect t="5677" r="13816" b="3412"/>
          <a:stretch/>
        </p:blipFill>
        <p:spPr>
          <a:xfrm>
            <a:off x="6413353" y="3613933"/>
            <a:ext cx="2600565" cy="2743200"/>
          </a:xfrm>
          <a:prstGeom prst="rect">
            <a:avLst/>
          </a:prstGeom>
        </p:spPr>
      </p:pic>
    </p:spTree>
    <p:extLst>
      <p:ext uri="{BB962C8B-B14F-4D97-AF65-F5344CB8AC3E}">
        <p14:creationId xmlns:p14="http://schemas.microsoft.com/office/powerpoint/2010/main" val="292230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2129" y="216258"/>
            <a:ext cx="2828925" cy="2828925"/>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17582"/>
            </a:solidFill>
          </p:spPr>
          <p:txBody>
            <a:bodyPr/>
            <a:lstStyle/>
            <a:p>
              <a:endParaRPr lang="en-US" dirty="0"/>
            </a:p>
          </p:txBody>
        </p:sp>
      </p:grpSp>
      <p:grpSp>
        <p:nvGrpSpPr>
          <p:cNvPr id="4" name="Group 4"/>
          <p:cNvGrpSpPr/>
          <p:nvPr/>
        </p:nvGrpSpPr>
        <p:grpSpPr>
          <a:xfrm>
            <a:off x="382506" y="1267766"/>
            <a:ext cx="1439657" cy="1028700"/>
            <a:chOff x="0" y="0"/>
            <a:chExt cx="3839084" cy="274320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3839084" cy="2743200"/>
            </a:xfrm>
            <a:prstGeom prst="rect">
              <a:avLst/>
            </a:prstGeom>
          </p:spPr>
        </p:pic>
        <p:pic>
          <p:nvPicPr>
            <p:cNvPr id="6" name="Picture 6"/>
            <p:cNvPicPr>
              <a:picLocks noChangeAspect="1"/>
            </p:cNvPicPr>
            <p:nvPr/>
          </p:nvPicPr>
          <p:blipFill>
            <a:blip r:embed="rId5"/>
            <a:srcRect r="6316"/>
            <a:stretch>
              <a:fillRect/>
            </a:stretch>
          </p:blipFill>
          <p:spPr>
            <a:xfrm>
              <a:off x="472271" y="187938"/>
              <a:ext cx="2938881" cy="1699876"/>
            </a:xfrm>
            <a:prstGeom prst="rect">
              <a:avLst/>
            </a:prstGeom>
          </p:spPr>
        </p:pic>
      </p:grpSp>
      <p:grpSp>
        <p:nvGrpSpPr>
          <p:cNvPr id="7" name="Group 7"/>
          <p:cNvGrpSpPr/>
          <p:nvPr/>
        </p:nvGrpSpPr>
        <p:grpSpPr>
          <a:xfrm>
            <a:off x="2778964" y="2007011"/>
            <a:ext cx="4659363" cy="4114800"/>
            <a:chOff x="0" y="0"/>
            <a:chExt cx="12424968" cy="10972800"/>
          </a:xfrm>
        </p:grpSpPr>
        <p:pic>
          <p:nvPicPr>
            <p:cNvPr id="8" name="Picture 8"/>
            <p:cNvPicPr>
              <a:picLocks noChangeAspect="1"/>
            </p:cNvPicPr>
            <p:nvPr/>
          </p:nvPicPr>
          <p:blipFill>
            <a:blip r:embed="rId6"/>
            <a:srcRect/>
            <a:stretch>
              <a:fillRect/>
            </a:stretch>
          </p:blipFill>
          <p:spPr>
            <a:xfrm>
              <a:off x="0" y="0"/>
              <a:ext cx="12424968" cy="10972800"/>
            </a:xfrm>
            <a:prstGeom prst="rect">
              <a:avLst/>
            </a:prstGeom>
          </p:spPr>
        </p:pic>
      </p:grpSp>
      <p:sp>
        <p:nvSpPr>
          <p:cNvPr id="9" name="TextBox 9"/>
          <p:cNvSpPr txBox="1"/>
          <p:nvPr/>
        </p:nvSpPr>
        <p:spPr>
          <a:xfrm>
            <a:off x="102707" y="2373407"/>
            <a:ext cx="1999255" cy="228781"/>
          </a:xfrm>
          <a:prstGeom prst="rect">
            <a:avLst/>
          </a:prstGeom>
        </p:spPr>
        <p:txBody>
          <a:bodyPr lIns="0" tIns="0" rIns="0" bIns="0" rtlCol="0" anchor="t">
            <a:spAutoFit/>
          </a:bodyPr>
          <a:lstStyle/>
          <a:p>
            <a:pPr algn="ctr">
              <a:lnSpc>
                <a:spcPts val="1889"/>
              </a:lnSpc>
            </a:pPr>
            <a:r>
              <a:rPr lang="en-US" sz="1453" dirty="0">
                <a:solidFill>
                  <a:srgbClr val="FFFFFF"/>
                </a:solidFill>
                <a:latin typeface="Montserrat"/>
              </a:rPr>
              <a:t>www.safe2say.sd.gov</a:t>
            </a:r>
          </a:p>
        </p:txBody>
      </p:sp>
      <p:sp>
        <p:nvSpPr>
          <p:cNvPr id="10" name="TextBox 10"/>
          <p:cNvSpPr txBox="1"/>
          <p:nvPr/>
        </p:nvSpPr>
        <p:spPr>
          <a:xfrm>
            <a:off x="774893" y="904997"/>
            <a:ext cx="654883" cy="285078"/>
          </a:xfrm>
          <a:prstGeom prst="rect">
            <a:avLst/>
          </a:prstGeom>
        </p:spPr>
        <p:txBody>
          <a:bodyPr lIns="0" tIns="0" rIns="0" bIns="0" rtlCol="0" anchor="t">
            <a:spAutoFit/>
          </a:bodyPr>
          <a:lstStyle/>
          <a:p>
            <a:pPr algn="ctr">
              <a:lnSpc>
                <a:spcPts val="2418"/>
              </a:lnSpc>
            </a:pPr>
            <a:r>
              <a:rPr lang="en-US" sz="1860">
                <a:solidFill>
                  <a:srgbClr val="F89A00"/>
                </a:solidFill>
                <a:latin typeface="HK Grotesk Bold"/>
              </a:rPr>
              <a:t>Web! </a:t>
            </a:r>
          </a:p>
        </p:txBody>
      </p:sp>
      <p:pic>
        <p:nvPicPr>
          <p:cNvPr id="12" name="Content Placeholder 5" descr="Logo&#10;&#10;Description automatically generated">
            <a:extLst>
              <a:ext uri="{FF2B5EF4-FFF2-40B4-BE49-F238E27FC236}">
                <a16:creationId xmlns:a16="http://schemas.microsoft.com/office/drawing/2014/main" id="{5C6801F9-D4A4-4057-B307-3580C1A27590}"/>
              </a:ext>
            </a:extLst>
          </p:cNvPr>
          <p:cNvPicPr>
            <a:picLocks noChangeAspect="1"/>
          </p:cNvPicPr>
          <p:nvPr/>
        </p:nvPicPr>
        <p:blipFill>
          <a:blip r:embed="rId7"/>
          <a:stretch>
            <a:fillRect/>
          </a:stretch>
        </p:blipFill>
        <p:spPr>
          <a:xfrm>
            <a:off x="7062797" y="41263"/>
            <a:ext cx="2377440" cy="2377440"/>
          </a:xfrm>
          <a:prstGeom prst="rect">
            <a:avLst/>
          </a:prstGeom>
        </p:spPr>
      </p:pic>
      <p:pic>
        <p:nvPicPr>
          <p:cNvPr id="14" name="Picture 13" descr="A screenshot of a computer&#10;&#10;Description automatically generated with low confidence">
            <a:extLst>
              <a:ext uri="{FF2B5EF4-FFF2-40B4-BE49-F238E27FC236}">
                <a16:creationId xmlns:a16="http://schemas.microsoft.com/office/drawing/2014/main" id="{7CE0E7BA-4F53-4B16-9243-3163AA9430C5}"/>
              </a:ext>
            </a:extLst>
          </p:cNvPr>
          <p:cNvPicPr>
            <a:picLocks noChangeAspect="1"/>
          </p:cNvPicPr>
          <p:nvPr/>
        </p:nvPicPr>
        <p:blipFill>
          <a:blip r:embed="rId8"/>
          <a:stretch>
            <a:fillRect/>
          </a:stretch>
        </p:blipFill>
        <p:spPr>
          <a:xfrm>
            <a:off x="3030583" y="2296467"/>
            <a:ext cx="4127863" cy="2758860"/>
          </a:xfrm>
          <a:prstGeom prst="rect">
            <a:avLst/>
          </a:prstGeom>
        </p:spPr>
      </p:pic>
      <p:pic>
        <p:nvPicPr>
          <p:cNvPr id="13" name="Picture 12" descr="A screenshot of a computer&#10;&#10;Description automatically generated with low confidence">
            <a:extLst>
              <a:ext uri="{FF2B5EF4-FFF2-40B4-BE49-F238E27FC236}">
                <a16:creationId xmlns:a16="http://schemas.microsoft.com/office/drawing/2014/main" id="{9BD798B7-34ED-4B89-B1FE-CD4364A89793}"/>
              </a:ext>
            </a:extLst>
          </p:cNvPr>
          <p:cNvPicPr>
            <a:picLocks noChangeAspect="1"/>
          </p:cNvPicPr>
          <p:nvPr/>
        </p:nvPicPr>
        <p:blipFill>
          <a:blip r:embed="rId8"/>
          <a:stretch>
            <a:fillRect/>
          </a:stretch>
        </p:blipFill>
        <p:spPr>
          <a:xfrm>
            <a:off x="555074" y="1371517"/>
            <a:ext cx="1094517" cy="7315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22610" y="1079342"/>
            <a:ext cx="4698780" cy="4699318"/>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9A00"/>
            </a:solidFill>
          </p:spPr>
          <p:txBody>
            <a:bodyPr/>
            <a:lstStyle/>
            <a:p>
              <a:endParaRPr lang="en-US"/>
            </a:p>
          </p:txBody>
        </p:sp>
      </p:grpSp>
      <p:sp>
        <p:nvSpPr>
          <p:cNvPr id="4" name="TextBox 4"/>
          <p:cNvSpPr txBox="1"/>
          <p:nvPr/>
        </p:nvSpPr>
        <p:spPr>
          <a:xfrm>
            <a:off x="3185905" y="4230743"/>
            <a:ext cx="2772191" cy="772134"/>
          </a:xfrm>
          <a:prstGeom prst="rect">
            <a:avLst/>
          </a:prstGeom>
        </p:spPr>
        <p:txBody>
          <a:bodyPr lIns="0" tIns="0" rIns="0" bIns="0" rtlCol="0" anchor="t">
            <a:spAutoFit/>
          </a:bodyPr>
          <a:lstStyle/>
          <a:p>
            <a:pPr algn="ctr">
              <a:lnSpc>
                <a:spcPts val="3137"/>
              </a:lnSpc>
            </a:pPr>
            <a:r>
              <a:rPr lang="en-US" sz="2413" dirty="0">
                <a:solidFill>
                  <a:srgbClr val="FFFFFF"/>
                </a:solidFill>
                <a:latin typeface="Montserrat"/>
              </a:rPr>
              <a:t>1-844-3SD-SAFE</a:t>
            </a:r>
          </a:p>
          <a:p>
            <a:pPr algn="ctr">
              <a:lnSpc>
                <a:spcPts val="3137"/>
              </a:lnSpc>
            </a:pPr>
            <a:r>
              <a:rPr lang="en-US" sz="2413" dirty="0">
                <a:solidFill>
                  <a:srgbClr val="FFFFFF"/>
                </a:solidFill>
                <a:latin typeface="Montserrat"/>
              </a:rPr>
              <a:t> 1-844-373-7233</a:t>
            </a:r>
          </a:p>
        </p:txBody>
      </p:sp>
      <p:sp>
        <p:nvSpPr>
          <p:cNvPr id="5" name="TextBox 5"/>
          <p:cNvSpPr txBox="1"/>
          <p:nvPr/>
        </p:nvSpPr>
        <p:spPr>
          <a:xfrm>
            <a:off x="3943140" y="1623477"/>
            <a:ext cx="1257720" cy="474874"/>
          </a:xfrm>
          <a:prstGeom prst="rect">
            <a:avLst/>
          </a:prstGeom>
        </p:spPr>
        <p:txBody>
          <a:bodyPr lIns="0" tIns="0" rIns="0" bIns="0" rtlCol="0" anchor="t">
            <a:spAutoFit/>
          </a:bodyPr>
          <a:lstStyle/>
          <a:p>
            <a:pPr>
              <a:lnSpc>
                <a:spcPts val="4016"/>
              </a:lnSpc>
            </a:pPr>
            <a:r>
              <a:rPr lang="en-US" sz="3089">
                <a:solidFill>
                  <a:srgbClr val="112B4C"/>
                </a:solidFill>
                <a:latin typeface="HK Grotesk Bold"/>
              </a:rPr>
              <a:t>Phone! </a:t>
            </a: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68434">
            <a:off x="4114886" y="2241431"/>
            <a:ext cx="914228" cy="1752738"/>
          </a:xfrm>
          <a:prstGeom prst="rect">
            <a:avLst/>
          </a:prstGeom>
        </p:spPr>
      </p:pic>
      <p:pic>
        <p:nvPicPr>
          <p:cNvPr id="7" name="Content Placeholder 5" descr="Logo&#10;&#10;Description automatically generated">
            <a:extLst>
              <a:ext uri="{FF2B5EF4-FFF2-40B4-BE49-F238E27FC236}">
                <a16:creationId xmlns:a16="http://schemas.microsoft.com/office/drawing/2014/main" id="{92FEE343-FB58-48A0-B3BD-3FEE6CC055A2}"/>
              </a:ext>
            </a:extLst>
          </p:cNvPr>
          <p:cNvPicPr>
            <a:picLocks noChangeAspect="1"/>
          </p:cNvPicPr>
          <p:nvPr/>
        </p:nvPicPr>
        <p:blipFill>
          <a:blip r:embed="rId5"/>
          <a:stretch>
            <a:fillRect/>
          </a:stretch>
        </p:blipFill>
        <p:spPr>
          <a:xfrm>
            <a:off x="6967843" y="48751"/>
            <a:ext cx="2377440" cy="23774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751638" y="2300288"/>
            <a:ext cx="2038264" cy="3222552"/>
          </a:xfrm>
          <a:prstGeom prst="rect">
            <a:avLst/>
          </a:prstGeom>
        </p:spPr>
      </p:pic>
      <p:sp>
        <p:nvSpPr>
          <p:cNvPr id="5" name="TextBox 5"/>
          <p:cNvSpPr txBox="1"/>
          <p:nvPr/>
        </p:nvSpPr>
        <p:spPr>
          <a:xfrm>
            <a:off x="610928" y="1766888"/>
            <a:ext cx="7298168" cy="506101"/>
          </a:xfrm>
          <a:prstGeom prst="rect">
            <a:avLst/>
          </a:prstGeom>
        </p:spPr>
        <p:txBody>
          <a:bodyPr lIns="0" tIns="0" rIns="0" bIns="0" rtlCol="0" anchor="t">
            <a:spAutoFit/>
          </a:bodyPr>
          <a:lstStyle/>
          <a:p>
            <a:pPr>
              <a:lnSpc>
                <a:spcPts val="4200"/>
              </a:lnSpc>
            </a:pPr>
            <a:r>
              <a:rPr lang="en-US" sz="3499">
                <a:solidFill>
                  <a:srgbClr val="191919"/>
                </a:solidFill>
                <a:latin typeface="HK Grotesk Bold"/>
              </a:rPr>
              <a:t>What can you report?</a:t>
            </a:r>
          </a:p>
        </p:txBody>
      </p:sp>
      <p:sp>
        <p:nvSpPr>
          <p:cNvPr id="6" name="TextBox 6"/>
          <p:cNvSpPr txBox="1"/>
          <p:nvPr/>
        </p:nvSpPr>
        <p:spPr>
          <a:xfrm>
            <a:off x="610928" y="2583703"/>
            <a:ext cx="4268558" cy="1124988"/>
          </a:xfrm>
          <a:prstGeom prst="rect">
            <a:avLst/>
          </a:prstGeom>
        </p:spPr>
        <p:txBody>
          <a:bodyPr lIns="0" tIns="0" rIns="0" bIns="0" rtlCol="0" anchor="t">
            <a:spAutoFit/>
          </a:bodyPr>
          <a:lstStyle/>
          <a:p>
            <a:pPr>
              <a:lnSpc>
                <a:spcPts val="2984"/>
              </a:lnSpc>
            </a:pPr>
            <a:r>
              <a:rPr lang="en-US" sz="2296" dirty="0">
                <a:solidFill>
                  <a:srgbClr val="191919"/>
                </a:solidFill>
                <a:latin typeface="HK Grotesk Bold"/>
              </a:rPr>
              <a:t>When someone is being hurt,  self harming, or expressing suicidal thoughts.</a:t>
            </a:r>
          </a:p>
        </p:txBody>
      </p:sp>
      <p:pic>
        <p:nvPicPr>
          <p:cNvPr id="7" name="Content Placeholder 5" descr="Logo&#10;&#10;Description automatically generated">
            <a:extLst>
              <a:ext uri="{FF2B5EF4-FFF2-40B4-BE49-F238E27FC236}">
                <a16:creationId xmlns:a16="http://schemas.microsoft.com/office/drawing/2014/main" id="{C14FC21D-8E97-4833-82B5-CB5AFF7C7309}"/>
              </a:ext>
            </a:extLst>
          </p:cNvPr>
          <p:cNvPicPr>
            <a:picLocks noChangeAspect="1"/>
          </p:cNvPicPr>
          <p:nvPr/>
        </p:nvPicPr>
        <p:blipFill>
          <a:blip r:embed="rId4"/>
          <a:stretch>
            <a:fillRect/>
          </a:stretch>
        </p:blipFill>
        <p:spPr>
          <a:xfrm>
            <a:off x="7138296" y="4812030"/>
            <a:ext cx="2377440" cy="23774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385308" y="2810175"/>
            <a:ext cx="2318647" cy="3364791"/>
          </a:xfrm>
          <a:prstGeom prst="rect">
            <a:avLst/>
          </a:prstGeom>
        </p:spPr>
      </p:pic>
      <p:sp>
        <p:nvSpPr>
          <p:cNvPr id="5" name="TextBox 5"/>
          <p:cNvSpPr txBox="1"/>
          <p:nvPr/>
        </p:nvSpPr>
        <p:spPr>
          <a:xfrm>
            <a:off x="610928" y="1766888"/>
            <a:ext cx="7298168" cy="506101"/>
          </a:xfrm>
          <a:prstGeom prst="rect">
            <a:avLst/>
          </a:prstGeom>
        </p:spPr>
        <p:txBody>
          <a:bodyPr lIns="0" tIns="0" rIns="0" bIns="0" rtlCol="0" anchor="t">
            <a:spAutoFit/>
          </a:bodyPr>
          <a:lstStyle/>
          <a:p>
            <a:pPr>
              <a:lnSpc>
                <a:spcPts val="4200"/>
              </a:lnSpc>
            </a:pPr>
            <a:r>
              <a:rPr lang="en-US" sz="3499">
                <a:solidFill>
                  <a:srgbClr val="191919"/>
                </a:solidFill>
                <a:latin typeface="HK Grotesk Bold"/>
              </a:rPr>
              <a:t>What can you report?</a:t>
            </a:r>
          </a:p>
        </p:txBody>
      </p:sp>
      <p:sp>
        <p:nvSpPr>
          <p:cNvPr id="6" name="TextBox 6"/>
          <p:cNvSpPr txBox="1"/>
          <p:nvPr/>
        </p:nvSpPr>
        <p:spPr>
          <a:xfrm>
            <a:off x="610928" y="2583703"/>
            <a:ext cx="4268558" cy="740267"/>
          </a:xfrm>
          <a:prstGeom prst="rect">
            <a:avLst/>
          </a:prstGeom>
        </p:spPr>
        <p:txBody>
          <a:bodyPr lIns="0" tIns="0" rIns="0" bIns="0" rtlCol="0" anchor="t">
            <a:spAutoFit/>
          </a:bodyPr>
          <a:lstStyle/>
          <a:p>
            <a:pPr>
              <a:lnSpc>
                <a:spcPts val="2984"/>
              </a:lnSpc>
            </a:pPr>
            <a:r>
              <a:rPr lang="en-US" sz="2296">
                <a:solidFill>
                  <a:srgbClr val="191919"/>
                </a:solidFill>
                <a:latin typeface="HK Grotesk Bold"/>
              </a:rPr>
              <a:t>If someone is saying something that scares or worries you.</a:t>
            </a:r>
          </a:p>
        </p:txBody>
      </p:sp>
      <p:pic>
        <p:nvPicPr>
          <p:cNvPr id="7" name="Content Placeholder 5" descr="Logo&#10;&#10;Description automatically generated">
            <a:extLst>
              <a:ext uri="{FF2B5EF4-FFF2-40B4-BE49-F238E27FC236}">
                <a16:creationId xmlns:a16="http://schemas.microsoft.com/office/drawing/2014/main" id="{0F24EFDF-7320-4572-83E6-678E139B0791}"/>
              </a:ext>
            </a:extLst>
          </p:cNvPr>
          <p:cNvPicPr>
            <a:picLocks noChangeAspect="1"/>
          </p:cNvPicPr>
          <p:nvPr/>
        </p:nvPicPr>
        <p:blipFill>
          <a:blip r:embed="rId4"/>
          <a:stretch>
            <a:fillRect/>
          </a:stretch>
        </p:blipFill>
        <p:spPr>
          <a:xfrm>
            <a:off x="7109113" y="206263"/>
            <a:ext cx="2377440" cy="23774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134949" y="2967764"/>
            <a:ext cx="2284707" cy="3347556"/>
          </a:xfrm>
          <a:prstGeom prst="rect">
            <a:avLst/>
          </a:prstGeom>
        </p:spPr>
      </p:pic>
      <p:sp>
        <p:nvSpPr>
          <p:cNvPr id="5" name="TextBox 5"/>
          <p:cNvSpPr txBox="1"/>
          <p:nvPr/>
        </p:nvSpPr>
        <p:spPr>
          <a:xfrm>
            <a:off x="255916" y="1502693"/>
            <a:ext cx="7298168" cy="506101"/>
          </a:xfrm>
          <a:prstGeom prst="rect">
            <a:avLst/>
          </a:prstGeom>
        </p:spPr>
        <p:txBody>
          <a:bodyPr lIns="0" tIns="0" rIns="0" bIns="0" rtlCol="0" anchor="t">
            <a:spAutoFit/>
          </a:bodyPr>
          <a:lstStyle/>
          <a:p>
            <a:pPr>
              <a:lnSpc>
                <a:spcPts val="4200"/>
              </a:lnSpc>
            </a:pPr>
            <a:r>
              <a:rPr lang="en-US" sz="3499">
                <a:solidFill>
                  <a:srgbClr val="191919"/>
                </a:solidFill>
                <a:latin typeface="HK Grotesk Bold"/>
              </a:rPr>
              <a:t>What can you report?</a:t>
            </a:r>
          </a:p>
        </p:txBody>
      </p:sp>
      <p:sp>
        <p:nvSpPr>
          <p:cNvPr id="6" name="TextBox 6"/>
          <p:cNvSpPr txBox="1"/>
          <p:nvPr/>
        </p:nvSpPr>
        <p:spPr>
          <a:xfrm>
            <a:off x="255916" y="2212179"/>
            <a:ext cx="4268558" cy="355547"/>
          </a:xfrm>
          <a:prstGeom prst="rect">
            <a:avLst/>
          </a:prstGeom>
        </p:spPr>
        <p:txBody>
          <a:bodyPr lIns="0" tIns="0" rIns="0" bIns="0" rtlCol="0" anchor="t">
            <a:spAutoFit/>
          </a:bodyPr>
          <a:lstStyle/>
          <a:p>
            <a:pPr>
              <a:lnSpc>
                <a:spcPts val="2984"/>
              </a:lnSpc>
            </a:pPr>
            <a:r>
              <a:rPr lang="en-US" sz="2296">
                <a:solidFill>
                  <a:srgbClr val="191919"/>
                </a:solidFill>
                <a:latin typeface="HK Grotesk Bold"/>
              </a:rPr>
              <a:t>When someone is in danger.</a:t>
            </a:r>
          </a:p>
        </p:txBody>
      </p:sp>
      <p:pic>
        <p:nvPicPr>
          <p:cNvPr id="7" name="Content Placeholder 5" descr="Logo&#10;&#10;Description automatically generated">
            <a:extLst>
              <a:ext uri="{FF2B5EF4-FFF2-40B4-BE49-F238E27FC236}">
                <a16:creationId xmlns:a16="http://schemas.microsoft.com/office/drawing/2014/main" id="{088EA04B-9AA6-43B0-954F-031F623B95E7}"/>
              </a:ext>
            </a:extLst>
          </p:cNvPr>
          <p:cNvPicPr>
            <a:picLocks noChangeAspect="1"/>
          </p:cNvPicPr>
          <p:nvPr/>
        </p:nvPicPr>
        <p:blipFill>
          <a:blip r:embed="rId4"/>
          <a:stretch>
            <a:fillRect/>
          </a:stretch>
        </p:blipFill>
        <p:spPr>
          <a:xfrm>
            <a:off x="7074560" y="313973"/>
            <a:ext cx="2377440" cy="23774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66516" y="2875836"/>
            <a:ext cx="2062626" cy="3257849"/>
          </a:xfrm>
          <a:prstGeom prst="rect">
            <a:avLst/>
          </a:prstGeom>
        </p:spPr>
      </p:pic>
      <p:sp>
        <p:nvSpPr>
          <p:cNvPr id="5" name="TextBox 5"/>
          <p:cNvSpPr txBox="1"/>
          <p:nvPr/>
        </p:nvSpPr>
        <p:spPr>
          <a:xfrm>
            <a:off x="255916" y="1502693"/>
            <a:ext cx="7298168" cy="506101"/>
          </a:xfrm>
          <a:prstGeom prst="rect">
            <a:avLst/>
          </a:prstGeom>
        </p:spPr>
        <p:txBody>
          <a:bodyPr lIns="0" tIns="0" rIns="0" bIns="0" rtlCol="0" anchor="t">
            <a:spAutoFit/>
          </a:bodyPr>
          <a:lstStyle/>
          <a:p>
            <a:pPr>
              <a:lnSpc>
                <a:spcPts val="4200"/>
              </a:lnSpc>
            </a:pPr>
            <a:r>
              <a:rPr lang="en-US" sz="3499">
                <a:solidFill>
                  <a:srgbClr val="191919"/>
                </a:solidFill>
                <a:latin typeface="HK Grotesk Bold"/>
              </a:rPr>
              <a:t>What can you report?</a:t>
            </a:r>
          </a:p>
        </p:txBody>
      </p:sp>
      <p:sp>
        <p:nvSpPr>
          <p:cNvPr id="6" name="TextBox 6"/>
          <p:cNvSpPr txBox="1"/>
          <p:nvPr/>
        </p:nvSpPr>
        <p:spPr>
          <a:xfrm>
            <a:off x="255916" y="2212179"/>
            <a:ext cx="6761896" cy="740267"/>
          </a:xfrm>
          <a:prstGeom prst="rect">
            <a:avLst/>
          </a:prstGeom>
        </p:spPr>
        <p:txBody>
          <a:bodyPr lIns="0" tIns="0" rIns="0" bIns="0" rtlCol="0" anchor="t">
            <a:spAutoFit/>
          </a:bodyPr>
          <a:lstStyle/>
          <a:p>
            <a:pPr>
              <a:lnSpc>
                <a:spcPts val="2984"/>
              </a:lnSpc>
            </a:pPr>
            <a:r>
              <a:rPr lang="en-US" sz="2296">
                <a:solidFill>
                  <a:srgbClr val="191919"/>
                </a:solidFill>
                <a:latin typeface="HK Grotesk Bold"/>
              </a:rPr>
              <a:t>When someone is bullying, sextorting, or cyberbullying.</a:t>
            </a:r>
          </a:p>
        </p:txBody>
      </p:sp>
      <p:pic>
        <p:nvPicPr>
          <p:cNvPr id="7" name="Content Placeholder 5" descr="Logo&#10;&#10;Description automatically generated">
            <a:extLst>
              <a:ext uri="{FF2B5EF4-FFF2-40B4-BE49-F238E27FC236}">
                <a16:creationId xmlns:a16="http://schemas.microsoft.com/office/drawing/2014/main" id="{8844AC40-7BF7-4D5E-8993-3CC514708D0F}"/>
              </a:ext>
            </a:extLst>
          </p:cNvPr>
          <p:cNvPicPr>
            <a:picLocks noChangeAspect="1"/>
          </p:cNvPicPr>
          <p:nvPr/>
        </p:nvPicPr>
        <p:blipFill>
          <a:blip r:embed="rId4"/>
          <a:stretch>
            <a:fillRect/>
          </a:stretch>
        </p:blipFill>
        <p:spPr>
          <a:xfrm>
            <a:off x="7142895" y="313973"/>
            <a:ext cx="2377440" cy="23774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4949711" y="2958531"/>
            <a:ext cx="1528911" cy="145107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5735847" y="1504413"/>
            <a:ext cx="1528911" cy="145107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94309" y="3429000"/>
            <a:ext cx="2938559" cy="2721488"/>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7493658" y="1896959"/>
            <a:ext cx="1528911" cy="1451076"/>
          </a:xfrm>
          <a:prstGeom prst="rect">
            <a:avLst/>
          </a:prstGeom>
        </p:spPr>
      </p:pic>
      <p:sp>
        <p:nvSpPr>
          <p:cNvPr id="8" name="TextBox 8"/>
          <p:cNvSpPr txBox="1"/>
          <p:nvPr/>
        </p:nvSpPr>
        <p:spPr>
          <a:xfrm>
            <a:off x="255916" y="1502693"/>
            <a:ext cx="7298168" cy="506101"/>
          </a:xfrm>
          <a:prstGeom prst="rect">
            <a:avLst/>
          </a:prstGeom>
        </p:spPr>
        <p:txBody>
          <a:bodyPr lIns="0" tIns="0" rIns="0" bIns="0" rtlCol="0" anchor="t">
            <a:spAutoFit/>
          </a:bodyPr>
          <a:lstStyle/>
          <a:p>
            <a:pPr>
              <a:lnSpc>
                <a:spcPts val="4200"/>
              </a:lnSpc>
            </a:pPr>
            <a:r>
              <a:rPr lang="en-US" sz="3499">
                <a:solidFill>
                  <a:srgbClr val="191919"/>
                </a:solidFill>
                <a:latin typeface="HK Grotesk Bold"/>
              </a:rPr>
              <a:t>What can you report?</a:t>
            </a:r>
          </a:p>
        </p:txBody>
      </p:sp>
      <p:sp>
        <p:nvSpPr>
          <p:cNvPr id="9" name="TextBox 9"/>
          <p:cNvSpPr txBox="1"/>
          <p:nvPr/>
        </p:nvSpPr>
        <p:spPr>
          <a:xfrm>
            <a:off x="255916" y="2212179"/>
            <a:ext cx="5251032" cy="740267"/>
          </a:xfrm>
          <a:prstGeom prst="rect">
            <a:avLst/>
          </a:prstGeom>
        </p:spPr>
        <p:txBody>
          <a:bodyPr lIns="0" tIns="0" rIns="0" bIns="0" rtlCol="0" anchor="t">
            <a:spAutoFit/>
          </a:bodyPr>
          <a:lstStyle/>
          <a:p>
            <a:pPr>
              <a:lnSpc>
                <a:spcPts val="2984"/>
              </a:lnSpc>
            </a:pPr>
            <a:r>
              <a:rPr lang="en-US" sz="2296">
                <a:solidFill>
                  <a:srgbClr val="191919"/>
                </a:solidFill>
                <a:latin typeface="HK Grotesk Bold"/>
              </a:rPr>
              <a:t>Or anything else that makes you or someone else feel unsafe. </a:t>
            </a: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3512889" y="4025291"/>
            <a:ext cx="1610917" cy="1528907"/>
          </a:xfrm>
          <a:prstGeom prst="rect">
            <a:avLst/>
          </a:prstGeom>
        </p:spPr>
      </p:pic>
      <p:sp>
        <p:nvSpPr>
          <p:cNvPr id="11" name="TextBox 11"/>
          <p:cNvSpPr txBox="1"/>
          <p:nvPr/>
        </p:nvSpPr>
        <p:spPr>
          <a:xfrm>
            <a:off x="3878933" y="4492424"/>
            <a:ext cx="878830" cy="612155"/>
          </a:xfrm>
          <a:prstGeom prst="rect">
            <a:avLst/>
          </a:prstGeom>
        </p:spPr>
        <p:txBody>
          <a:bodyPr lIns="0" tIns="0" rIns="0" bIns="0" rtlCol="0" anchor="t">
            <a:spAutoFit/>
          </a:bodyPr>
          <a:lstStyle/>
          <a:p>
            <a:pPr algn="ctr">
              <a:lnSpc>
                <a:spcPts val="2450"/>
              </a:lnSpc>
            </a:pPr>
            <a:r>
              <a:rPr lang="en-US" sz="1750">
                <a:solidFill>
                  <a:srgbClr val="191919"/>
                </a:solidFill>
                <a:latin typeface="HK Grotesk Bold"/>
              </a:rPr>
              <a:t>Suicidal </a:t>
            </a:r>
          </a:p>
          <a:p>
            <a:pPr algn="ctr">
              <a:lnSpc>
                <a:spcPts val="2450"/>
              </a:lnSpc>
            </a:pPr>
            <a:r>
              <a:rPr lang="en-US" sz="1750">
                <a:solidFill>
                  <a:srgbClr val="191919"/>
                </a:solidFill>
                <a:latin typeface="HK Grotesk Bold"/>
              </a:rPr>
              <a:t>thoughts</a:t>
            </a:r>
          </a:p>
        </p:txBody>
      </p:sp>
      <p:sp>
        <p:nvSpPr>
          <p:cNvPr id="12" name="TextBox 12"/>
          <p:cNvSpPr txBox="1"/>
          <p:nvPr/>
        </p:nvSpPr>
        <p:spPr>
          <a:xfrm>
            <a:off x="5926954" y="2067099"/>
            <a:ext cx="1103338" cy="287130"/>
          </a:xfrm>
          <a:prstGeom prst="rect">
            <a:avLst/>
          </a:prstGeom>
        </p:spPr>
        <p:txBody>
          <a:bodyPr lIns="0" tIns="0" rIns="0" bIns="0" rtlCol="0" anchor="t">
            <a:spAutoFit/>
          </a:bodyPr>
          <a:lstStyle/>
          <a:p>
            <a:pPr algn="ctr">
              <a:lnSpc>
                <a:spcPts val="2450"/>
              </a:lnSpc>
            </a:pPr>
            <a:r>
              <a:rPr lang="en-US" sz="1600" dirty="0">
                <a:solidFill>
                  <a:srgbClr val="191919"/>
                </a:solidFill>
                <a:latin typeface="HK Grotesk Bold"/>
              </a:rPr>
              <a:t>Depression</a:t>
            </a:r>
          </a:p>
        </p:txBody>
      </p:sp>
      <p:sp>
        <p:nvSpPr>
          <p:cNvPr id="13" name="TextBox 13"/>
          <p:cNvSpPr txBox="1"/>
          <p:nvPr/>
        </p:nvSpPr>
        <p:spPr>
          <a:xfrm>
            <a:off x="5349798" y="3363393"/>
            <a:ext cx="728737" cy="612155"/>
          </a:xfrm>
          <a:prstGeom prst="rect">
            <a:avLst/>
          </a:prstGeom>
        </p:spPr>
        <p:txBody>
          <a:bodyPr lIns="0" tIns="0" rIns="0" bIns="0" rtlCol="0" anchor="t">
            <a:spAutoFit/>
          </a:bodyPr>
          <a:lstStyle/>
          <a:p>
            <a:pPr algn="ctr">
              <a:lnSpc>
                <a:spcPts val="2450"/>
              </a:lnSpc>
            </a:pPr>
            <a:r>
              <a:rPr lang="en-US" sz="1750">
                <a:solidFill>
                  <a:srgbClr val="191919"/>
                </a:solidFill>
                <a:latin typeface="HK Grotesk Bold"/>
              </a:rPr>
              <a:t>Sexual </a:t>
            </a:r>
          </a:p>
          <a:p>
            <a:pPr algn="ctr">
              <a:lnSpc>
                <a:spcPts val="2450"/>
              </a:lnSpc>
            </a:pPr>
            <a:r>
              <a:rPr lang="en-US" sz="1750">
                <a:solidFill>
                  <a:srgbClr val="191919"/>
                </a:solidFill>
                <a:latin typeface="HK Grotesk Bold"/>
              </a:rPr>
              <a:t>Assault</a:t>
            </a:r>
          </a:p>
        </p:txBody>
      </p:sp>
      <p:sp>
        <p:nvSpPr>
          <p:cNvPr id="14" name="TextBox 14"/>
          <p:cNvSpPr txBox="1"/>
          <p:nvPr/>
        </p:nvSpPr>
        <p:spPr>
          <a:xfrm>
            <a:off x="7372227" y="2301822"/>
            <a:ext cx="1771774" cy="612155"/>
          </a:xfrm>
          <a:prstGeom prst="rect">
            <a:avLst/>
          </a:prstGeom>
        </p:spPr>
        <p:txBody>
          <a:bodyPr lIns="0" tIns="0" rIns="0" bIns="0" rtlCol="0" anchor="t">
            <a:spAutoFit/>
          </a:bodyPr>
          <a:lstStyle/>
          <a:p>
            <a:pPr algn="ctr">
              <a:lnSpc>
                <a:spcPts val="2450"/>
              </a:lnSpc>
            </a:pPr>
            <a:r>
              <a:rPr lang="en-US" sz="1750" dirty="0">
                <a:solidFill>
                  <a:srgbClr val="191919"/>
                </a:solidFill>
                <a:latin typeface="HK Grotesk Bold"/>
              </a:rPr>
              <a:t>Weapons on campus</a:t>
            </a:r>
          </a:p>
        </p:txBody>
      </p:sp>
      <p:pic>
        <p:nvPicPr>
          <p:cNvPr id="15" name="Content Placeholder 5" descr="Logo&#10;&#10;Description automatically generated">
            <a:extLst>
              <a:ext uri="{FF2B5EF4-FFF2-40B4-BE49-F238E27FC236}">
                <a16:creationId xmlns:a16="http://schemas.microsoft.com/office/drawing/2014/main" id="{E01E5086-F461-4C47-A03E-D70C89C379FF}"/>
              </a:ext>
            </a:extLst>
          </p:cNvPr>
          <p:cNvPicPr>
            <a:picLocks noChangeAspect="1"/>
          </p:cNvPicPr>
          <p:nvPr/>
        </p:nvPicPr>
        <p:blipFill>
          <a:blip r:embed="rId6"/>
          <a:stretch>
            <a:fillRect/>
          </a:stretch>
        </p:blipFill>
        <p:spPr>
          <a:xfrm>
            <a:off x="7129820" y="37762"/>
            <a:ext cx="2103120" cy="21031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pecs.eps"/>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2755900" y="1390650"/>
            <a:ext cx="6146800" cy="4343400"/>
          </a:xfrm>
          <a:prstGeom prst="rect">
            <a:avLst/>
          </a:prstGeom>
        </p:spPr>
      </p:pic>
      <p:sp>
        <p:nvSpPr>
          <p:cNvPr id="9" name="TextBox 8">
            <a:extLst>
              <a:ext uri="{FF2B5EF4-FFF2-40B4-BE49-F238E27FC236}">
                <a16:creationId xmlns:a16="http://schemas.microsoft.com/office/drawing/2014/main" id="{57E809C5-F1ED-6D4E-BC42-85B168567DB9}"/>
              </a:ext>
            </a:extLst>
          </p:cNvPr>
          <p:cNvSpPr txBox="1"/>
          <p:nvPr/>
        </p:nvSpPr>
        <p:spPr>
          <a:xfrm>
            <a:off x="241300" y="1953913"/>
            <a:ext cx="4369547" cy="4801314"/>
          </a:xfrm>
          <a:prstGeom prst="rect">
            <a:avLst/>
          </a:prstGeom>
          <a:noFill/>
        </p:spPr>
        <p:txBody>
          <a:bodyPr wrap="square" rtlCol="0">
            <a:spAutoFit/>
          </a:bodyPr>
          <a:lstStyle/>
          <a:p>
            <a:pPr>
              <a:buSzPct val="70000"/>
            </a:pPr>
            <a:endParaRPr lang="en-US" sz="1800" b="1" dirty="0">
              <a:solidFill>
                <a:schemeClr val="tx1"/>
              </a:solidFill>
              <a:latin typeface="Calibri" panose="020F0502020204030204" pitchFamily="34" charset="0"/>
              <a:cs typeface="Calibri" panose="020F0502020204030204" pitchFamily="34" charset="0"/>
            </a:endParaRPr>
          </a:p>
          <a:p>
            <a:pPr marL="285750" indent="-28575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Alcohol</a:t>
            </a:r>
          </a:p>
          <a:p>
            <a:pPr marL="285750" indent="-28575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Assault/Intent to Harm Others</a:t>
            </a:r>
          </a:p>
          <a:p>
            <a:pPr marL="285750" indent="-28575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Bodily Injury/Emergency Condition</a:t>
            </a:r>
          </a:p>
          <a:p>
            <a:pPr marL="285750" indent="-28575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Bullying / Cyberbullying</a:t>
            </a:r>
          </a:p>
          <a:p>
            <a:pPr marL="342900" indent="-34290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Child Abuse</a:t>
            </a:r>
          </a:p>
          <a:p>
            <a:pPr marL="342900" indent="-34290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Dating Violence</a:t>
            </a:r>
          </a:p>
          <a:p>
            <a:pPr marL="342900" indent="-34290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Depression / Anxiety</a:t>
            </a:r>
          </a:p>
          <a:p>
            <a:pPr marL="342900" indent="-34290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Domestic Violence</a:t>
            </a:r>
          </a:p>
          <a:p>
            <a:pPr marL="342900" indent="-34290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Drugs</a:t>
            </a:r>
          </a:p>
          <a:p>
            <a:pPr marL="342900" indent="-34290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Fighting</a:t>
            </a:r>
          </a:p>
          <a:p>
            <a:pPr marL="342900" indent="-34290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Gang Violence</a:t>
            </a:r>
          </a:p>
          <a:p>
            <a:pPr marL="342900" indent="-34290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Guns / Weapons</a:t>
            </a:r>
          </a:p>
          <a:p>
            <a:pPr marL="342900" indent="-34290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Hate Crime / Hate Speech</a:t>
            </a:r>
          </a:p>
          <a:p>
            <a:pPr marL="342900" indent="-34290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Harassment</a:t>
            </a:r>
          </a:p>
          <a:p>
            <a:pPr marL="342900" indent="-34290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Hazing</a:t>
            </a:r>
          </a:p>
          <a:p>
            <a:pPr marL="285750" indent="-285750">
              <a:buSzPct val="70000"/>
              <a:buFont typeface="Arial" panose="020B0604020202020204" pitchFamily="34" charset="0"/>
              <a:buChar char="•"/>
            </a:pPr>
            <a:endParaRPr lang="en-US" sz="1800" b="1" dirty="0">
              <a:solidFill>
                <a:srgbClr val="5D9FB8"/>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2454DD08-2438-794A-B7BC-0698A4DD87D9}"/>
              </a:ext>
            </a:extLst>
          </p:cNvPr>
          <p:cNvSpPr txBox="1"/>
          <p:nvPr/>
        </p:nvSpPr>
        <p:spPr>
          <a:xfrm>
            <a:off x="4645450" y="2104563"/>
            <a:ext cx="4053049" cy="3970318"/>
          </a:xfrm>
          <a:prstGeom prst="rect">
            <a:avLst/>
          </a:prstGeom>
          <a:noFill/>
        </p:spPr>
        <p:txBody>
          <a:bodyPr wrap="square" rtlCol="0">
            <a:spAutoFit/>
          </a:bodyPr>
          <a:lstStyle/>
          <a:p>
            <a:pPr marL="342900" indent="-34290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Homicide</a:t>
            </a:r>
          </a:p>
          <a:p>
            <a:pPr marL="342900" indent="-34290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Human Trafficking</a:t>
            </a:r>
          </a:p>
          <a:p>
            <a:pPr marL="342900" indent="-34290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Location of Missing Child / Student</a:t>
            </a:r>
          </a:p>
          <a:p>
            <a:pPr marL="342900" indent="-34290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Physical Abuse</a:t>
            </a:r>
          </a:p>
          <a:p>
            <a:pPr marL="342900" indent="-34290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Planned Fight</a:t>
            </a:r>
          </a:p>
          <a:p>
            <a:pPr marL="342900" indent="-34290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Planned School Attack</a:t>
            </a:r>
          </a:p>
          <a:p>
            <a:pPr marL="342900" indent="-34290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Reckless Behavior</a:t>
            </a:r>
          </a:p>
          <a:p>
            <a:pPr marL="342900" indent="-34290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Sexting</a:t>
            </a:r>
          </a:p>
          <a:p>
            <a:pPr marL="342900" indent="-34290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Sexual Assault / Rape</a:t>
            </a:r>
          </a:p>
          <a:p>
            <a:pPr marL="342900" indent="-34290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Smoking / Vaping / e-Cigs</a:t>
            </a:r>
          </a:p>
          <a:p>
            <a:pPr marL="342900" indent="-34290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Suicide Threat</a:t>
            </a:r>
          </a:p>
          <a:p>
            <a:pPr marL="342900" indent="-34290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Threats of Violence</a:t>
            </a:r>
          </a:p>
          <a:p>
            <a:pPr marL="342900" indent="-34290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Theft / Stealing</a:t>
            </a:r>
          </a:p>
          <a:p>
            <a:pPr marL="342900" indent="-342900">
              <a:buSzPct val="7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Vandalism</a:t>
            </a:r>
          </a:p>
        </p:txBody>
      </p:sp>
      <p:grpSp>
        <p:nvGrpSpPr>
          <p:cNvPr id="5" name="Group 4">
            <a:extLst>
              <a:ext uri="{FF2B5EF4-FFF2-40B4-BE49-F238E27FC236}">
                <a16:creationId xmlns:a16="http://schemas.microsoft.com/office/drawing/2014/main" id="{4CAD87F1-A1A8-9F40-AD06-4A6D565D6BD6}"/>
              </a:ext>
            </a:extLst>
          </p:cNvPr>
          <p:cNvGrpSpPr/>
          <p:nvPr/>
        </p:nvGrpSpPr>
        <p:grpSpPr>
          <a:xfrm>
            <a:off x="2355367" y="911462"/>
            <a:ext cx="4420804" cy="958376"/>
            <a:chOff x="688076" y="145950"/>
            <a:chExt cx="4420804" cy="933450"/>
          </a:xfrm>
        </p:grpSpPr>
        <p:pic>
          <p:nvPicPr>
            <p:cNvPr id="4" name="Picture 3" descr="P3C.icon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1980" y="145950"/>
              <a:ext cx="1866900" cy="933450"/>
            </a:xfrm>
            <a:prstGeom prst="rect">
              <a:avLst/>
            </a:prstGeom>
          </p:spPr>
        </p:pic>
        <p:sp>
          <p:nvSpPr>
            <p:cNvPr id="11" name="TextBox 10">
              <a:extLst>
                <a:ext uri="{FF2B5EF4-FFF2-40B4-BE49-F238E27FC236}">
                  <a16:creationId xmlns:a16="http://schemas.microsoft.com/office/drawing/2014/main" id="{54B62AD2-C2EF-5045-A6B5-3A1ED9E1C402}"/>
                </a:ext>
              </a:extLst>
            </p:cNvPr>
            <p:cNvSpPr txBox="1"/>
            <p:nvPr/>
          </p:nvSpPr>
          <p:spPr>
            <a:xfrm>
              <a:off x="688076" y="299243"/>
              <a:ext cx="2722946" cy="711413"/>
            </a:xfrm>
            <a:prstGeom prst="rect">
              <a:avLst/>
            </a:prstGeom>
            <a:noFill/>
          </p:spPr>
          <p:txBody>
            <a:bodyPr wrap="square" rtlCol="0">
              <a:spAutoFit/>
            </a:bodyPr>
            <a:lstStyle/>
            <a:p>
              <a:pPr>
                <a:lnSpc>
                  <a:spcPct val="70000"/>
                </a:lnSpc>
              </a:pPr>
              <a:r>
                <a:rPr lang="en-US" sz="5400" b="1" dirty="0">
                  <a:solidFill>
                    <a:schemeClr val="tx1"/>
                  </a:solidFill>
                  <a:latin typeface="Calibri" panose="020F0502020204030204" pitchFamily="34" charset="0"/>
                  <a:cs typeface="Calibri" panose="020F0502020204030204" pitchFamily="34" charset="0"/>
                </a:rPr>
                <a:t>What to</a:t>
              </a:r>
              <a:endParaRPr lang="en-US" sz="5400" b="1" dirty="0">
                <a:solidFill>
                  <a:srgbClr val="D0674A"/>
                </a:solidFill>
                <a:latin typeface="Calibri" panose="020F0502020204030204" pitchFamily="34" charset="0"/>
                <a:cs typeface="Calibri" panose="020F0502020204030204" pitchFamily="34" charset="0"/>
              </a:endParaRPr>
            </a:p>
          </p:txBody>
        </p:sp>
      </p:grpSp>
      <p:pic>
        <p:nvPicPr>
          <p:cNvPr id="3" name="Picture 2" descr="Logo&#10;&#10;Description automatically generated">
            <a:extLst>
              <a:ext uri="{FF2B5EF4-FFF2-40B4-BE49-F238E27FC236}">
                <a16:creationId xmlns:a16="http://schemas.microsoft.com/office/drawing/2014/main" id="{A451D98C-0433-4850-AB76-B0AD2DEC6BFA}"/>
              </a:ext>
            </a:extLst>
          </p:cNvPr>
          <p:cNvPicPr>
            <a:picLocks noChangeAspect="1"/>
          </p:cNvPicPr>
          <p:nvPr/>
        </p:nvPicPr>
        <p:blipFill>
          <a:blip r:embed="rId5"/>
          <a:stretch>
            <a:fillRect/>
          </a:stretch>
        </p:blipFill>
        <p:spPr>
          <a:xfrm>
            <a:off x="0" y="162982"/>
            <a:ext cx="2011680" cy="2011680"/>
          </a:xfrm>
          <a:prstGeom prst="rect">
            <a:avLst/>
          </a:prstGeom>
        </p:spPr>
      </p:pic>
    </p:spTree>
    <p:extLst>
      <p:ext uri="{BB962C8B-B14F-4D97-AF65-F5344CB8AC3E}">
        <p14:creationId xmlns:p14="http://schemas.microsoft.com/office/powerpoint/2010/main" val="3601530981"/>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xmlns:p14="http://schemas.microsoft.com/office/powerpoint/2010/main" spd="med"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0E783A-B50C-F441-9BBE-1581C3DB243E}"/>
              </a:ext>
            </a:extLst>
          </p:cNvPr>
          <p:cNvSpPr txBox="1"/>
          <p:nvPr/>
        </p:nvSpPr>
        <p:spPr>
          <a:xfrm>
            <a:off x="87406" y="2298194"/>
            <a:ext cx="9144000" cy="3419719"/>
          </a:xfrm>
          <a:prstGeom prst="rect">
            <a:avLst/>
          </a:prstGeom>
          <a:noFill/>
        </p:spPr>
        <p:txBody>
          <a:bodyPr wrap="square" rtlCol="0">
            <a:spAutoFit/>
          </a:bodyPr>
          <a:lstStyle/>
          <a:p>
            <a:pPr>
              <a:lnSpc>
                <a:spcPct val="70000"/>
              </a:lnSpc>
            </a:pPr>
            <a:endParaRPr lang="en-US" sz="7600" b="1" dirty="0">
              <a:solidFill>
                <a:schemeClr val="tx1"/>
              </a:solidFill>
              <a:latin typeface="Calibri" panose="020F0502020204030204" pitchFamily="34" charset="0"/>
              <a:cs typeface="Calibri" panose="020F0502020204030204" pitchFamily="34" charset="0"/>
            </a:endParaRPr>
          </a:p>
          <a:p>
            <a:pPr>
              <a:lnSpc>
                <a:spcPct val="70000"/>
              </a:lnSpc>
            </a:pPr>
            <a:r>
              <a:rPr lang="en-US" sz="7600" b="1" dirty="0">
                <a:solidFill>
                  <a:schemeClr val="tx1"/>
                </a:solidFill>
                <a:latin typeface="Calibri" panose="020F0502020204030204" pitchFamily="34" charset="0"/>
                <a:cs typeface="Calibri" panose="020F0502020204030204" pitchFamily="34" charset="0"/>
              </a:rPr>
              <a:t>You can </a:t>
            </a:r>
            <a:r>
              <a:rPr lang="en-US" sz="7600" b="1" dirty="0">
                <a:solidFill>
                  <a:srgbClr val="D0674A"/>
                </a:solidFill>
                <a:latin typeface="Calibri" panose="020F0502020204030204" pitchFamily="34" charset="0"/>
                <a:cs typeface="Calibri" panose="020F0502020204030204" pitchFamily="34" charset="0"/>
              </a:rPr>
              <a:t>make reports</a:t>
            </a:r>
            <a:r>
              <a:rPr lang="en-US" sz="7600" b="1" dirty="0">
                <a:solidFill>
                  <a:schemeClr val="tx1"/>
                </a:solidFill>
                <a:latin typeface="Calibri" panose="020F0502020204030204" pitchFamily="34" charset="0"/>
                <a:cs typeface="Calibri" panose="020F0502020204030204" pitchFamily="34" charset="0"/>
              </a:rPr>
              <a:t> to </a:t>
            </a:r>
            <a:r>
              <a:rPr lang="en-US" sz="7600" b="1" dirty="0">
                <a:solidFill>
                  <a:srgbClr val="5D9FB8"/>
                </a:solidFill>
                <a:latin typeface="Calibri" panose="020F0502020204030204" pitchFamily="34" charset="0"/>
                <a:cs typeface="Calibri" panose="020F0502020204030204" pitchFamily="34" charset="0"/>
              </a:rPr>
              <a:t>Safe2Say </a:t>
            </a:r>
            <a:r>
              <a:rPr lang="en-US" sz="7600" b="1" dirty="0">
                <a:solidFill>
                  <a:schemeClr val="tx1"/>
                </a:solidFill>
                <a:latin typeface="Calibri" panose="020F0502020204030204" pitchFamily="34" charset="0"/>
                <a:cs typeface="Calibri" panose="020F0502020204030204" pitchFamily="34" charset="0"/>
              </a:rPr>
              <a:t>in the form of:</a:t>
            </a:r>
          </a:p>
        </p:txBody>
      </p:sp>
      <p:pic>
        <p:nvPicPr>
          <p:cNvPr id="3" name="Picture 2" descr="Logo&#10;&#10;Description automatically generated">
            <a:extLst>
              <a:ext uri="{FF2B5EF4-FFF2-40B4-BE49-F238E27FC236}">
                <a16:creationId xmlns:a16="http://schemas.microsoft.com/office/drawing/2014/main" id="{0D36351B-20C8-4754-B7D5-4018F369D8A0}"/>
              </a:ext>
            </a:extLst>
          </p:cNvPr>
          <p:cNvPicPr>
            <a:picLocks noChangeAspect="1"/>
          </p:cNvPicPr>
          <p:nvPr/>
        </p:nvPicPr>
        <p:blipFill>
          <a:blip r:embed="rId3"/>
          <a:stretch>
            <a:fillRect/>
          </a:stretch>
        </p:blipFill>
        <p:spPr>
          <a:xfrm>
            <a:off x="3287806" y="0"/>
            <a:ext cx="2743200" cy="2743200"/>
          </a:xfrm>
          <a:prstGeom prst="rect">
            <a:avLst/>
          </a:prstGeom>
        </p:spPr>
      </p:pic>
    </p:spTree>
    <p:extLst>
      <p:ext uri="{BB962C8B-B14F-4D97-AF65-F5344CB8AC3E}">
        <p14:creationId xmlns:p14="http://schemas.microsoft.com/office/powerpoint/2010/main" val="55976299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xmlns:p14="http://schemas.microsoft.com/office/powerpoint/2010/main" spd="med" advClick="0"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12623800" y="4600910"/>
            <a:ext cx="1270000" cy="584776"/>
          </a:xfrm>
          <a:prstGeom prst="rect">
            <a:avLst/>
          </a:prstGeom>
          <a:noFill/>
        </p:spPr>
        <p:txBody>
          <a:bodyPr wrap="square" rtlCol="0">
            <a:spAutoFit/>
          </a:bodyPr>
          <a:lstStyle/>
          <a:p>
            <a:r>
              <a:rPr lang="en-US" sz="3200" dirty="0">
                <a:solidFill>
                  <a:srgbClr val="E64828"/>
                </a:solidFill>
                <a:latin typeface="Calibri"/>
                <a:cs typeface="Calibri"/>
              </a:rPr>
              <a:t>/</a:t>
            </a:r>
          </a:p>
        </p:txBody>
      </p:sp>
      <p:pic>
        <p:nvPicPr>
          <p:cNvPr id="15" name="Picture 14" descr="text1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049888"/>
            <a:ext cx="1426633" cy="317500"/>
          </a:xfrm>
          <a:prstGeom prst="rect">
            <a:avLst/>
          </a:prstGeom>
        </p:spPr>
      </p:pic>
      <p:pic>
        <p:nvPicPr>
          <p:cNvPr id="17" name="Picture 16" descr="text1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0350" y="3491367"/>
            <a:ext cx="1248833" cy="317500"/>
          </a:xfrm>
          <a:prstGeom prst="rect">
            <a:avLst/>
          </a:prstGeom>
        </p:spPr>
      </p:pic>
      <p:pic>
        <p:nvPicPr>
          <p:cNvPr id="18" name="Picture 17" descr="text13.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9968" y="985930"/>
            <a:ext cx="664633" cy="317500"/>
          </a:xfrm>
          <a:prstGeom prst="rect">
            <a:avLst/>
          </a:prstGeom>
        </p:spPr>
      </p:pic>
      <p:pic>
        <p:nvPicPr>
          <p:cNvPr id="19" name="Picture 18" descr="text14.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4366" y="3434217"/>
            <a:ext cx="1951567" cy="406400"/>
          </a:xfrm>
          <a:prstGeom prst="rect">
            <a:avLst/>
          </a:prstGeom>
        </p:spPr>
      </p:pic>
      <p:sp>
        <p:nvSpPr>
          <p:cNvPr id="43" name="TextBox 42"/>
          <p:cNvSpPr txBox="1"/>
          <p:nvPr/>
        </p:nvSpPr>
        <p:spPr>
          <a:xfrm>
            <a:off x="12776200" y="4753310"/>
            <a:ext cx="1270000" cy="584776"/>
          </a:xfrm>
          <a:prstGeom prst="rect">
            <a:avLst/>
          </a:prstGeom>
          <a:noFill/>
        </p:spPr>
        <p:txBody>
          <a:bodyPr wrap="square" rtlCol="0">
            <a:spAutoFit/>
          </a:bodyPr>
          <a:lstStyle/>
          <a:p>
            <a:r>
              <a:rPr lang="en-US" sz="3200" dirty="0">
                <a:solidFill>
                  <a:srgbClr val="E64828"/>
                </a:solidFill>
                <a:latin typeface="Calibri"/>
                <a:cs typeface="Calibri"/>
              </a:rPr>
              <a:t>/</a:t>
            </a:r>
          </a:p>
        </p:txBody>
      </p:sp>
      <p:pic>
        <p:nvPicPr>
          <p:cNvPr id="10" name="Picture 9" descr="P3C.icon3.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527" y="1519787"/>
            <a:ext cx="1685829" cy="1685829"/>
          </a:xfrm>
          <a:prstGeom prst="rect">
            <a:avLst/>
          </a:prstGeom>
        </p:spPr>
      </p:pic>
      <p:pic>
        <p:nvPicPr>
          <p:cNvPr id="11" name="Picture 10" descr="P3C.icon4.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6482" y="1448698"/>
            <a:ext cx="1756918" cy="1756918"/>
          </a:xfrm>
          <a:prstGeom prst="rect">
            <a:avLst/>
          </a:prstGeom>
        </p:spPr>
      </p:pic>
      <p:pic>
        <p:nvPicPr>
          <p:cNvPr id="12" name="Picture 11" descr="P3C.icon5.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7400" y="4000362"/>
            <a:ext cx="1756918" cy="1756918"/>
          </a:xfrm>
          <a:prstGeom prst="rect">
            <a:avLst/>
          </a:prstGeom>
        </p:spPr>
      </p:pic>
      <p:pic>
        <p:nvPicPr>
          <p:cNvPr id="13" name="Picture 12" descr="P3C.icon6.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91786" y="3974962"/>
            <a:ext cx="1756918" cy="1756918"/>
          </a:xfrm>
          <a:prstGeom prst="rect">
            <a:avLst/>
          </a:prstGeom>
        </p:spPr>
      </p:pic>
      <p:pic>
        <p:nvPicPr>
          <p:cNvPr id="14" name="Picture 13" descr="P3C.icon7.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3265" y="3967942"/>
            <a:ext cx="1756918" cy="1756918"/>
          </a:xfrm>
          <a:prstGeom prst="rect">
            <a:avLst/>
          </a:prstGeom>
        </p:spPr>
      </p:pic>
      <p:pic>
        <p:nvPicPr>
          <p:cNvPr id="16" name="Picture 15" descr="text10.ep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96093" y="3516767"/>
            <a:ext cx="673364" cy="394164"/>
          </a:xfrm>
          <a:prstGeom prst="rect">
            <a:avLst/>
          </a:prstGeom>
        </p:spPr>
      </p:pic>
      <p:pic>
        <p:nvPicPr>
          <p:cNvPr id="3" name="Picture 2" descr="Logo&#10;&#10;Description automatically generated">
            <a:extLst>
              <a:ext uri="{FF2B5EF4-FFF2-40B4-BE49-F238E27FC236}">
                <a16:creationId xmlns:a16="http://schemas.microsoft.com/office/drawing/2014/main" id="{45C38F4C-A3D4-4373-AE0C-B562CC3170B9}"/>
              </a:ext>
            </a:extLst>
          </p:cNvPr>
          <p:cNvPicPr>
            <a:picLocks noChangeAspect="1"/>
          </p:cNvPicPr>
          <p:nvPr/>
        </p:nvPicPr>
        <p:blipFill>
          <a:blip r:embed="rId13"/>
          <a:stretch>
            <a:fillRect/>
          </a:stretch>
        </p:blipFill>
        <p:spPr>
          <a:xfrm>
            <a:off x="6765062" y="-43760"/>
            <a:ext cx="2743200" cy="2743200"/>
          </a:xfrm>
          <a:prstGeom prst="rect">
            <a:avLst/>
          </a:prstGeom>
        </p:spPr>
      </p:pic>
    </p:spTree>
    <p:extLst>
      <p:ext uri="{BB962C8B-B14F-4D97-AF65-F5344CB8AC3E}">
        <p14:creationId xmlns:p14="http://schemas.microsoft.com/office/powerpoint/2010/main" val="211836350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xmlns:p14="http://schemas.microsoft.com/office/powerpoint/2010/mai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06"/>
        <p:cNvGrpSpPr/>
        <p:nvPr/>
      </p:nvGrpSpPr>
      <p:grpSpPr>
        <a:xfrm>
          <a:off x="0" y="0"/>
          <a:ext cx="0" cy="0"/>
          <a:chOff x="0" y="0"/>
          <a:chExt cx="0" cy="0"/>
        </a:xfrm>
      </p:grpSpPr>
      <p:sp useBgFill="1">
        <p:nvSpPr>
          <p:cNvPr id="130" name="Rectangle 129">
            <a:extLst>
              <a:ext uri="{FF2B5EF4-FFF2-40B4-BE49-F238E27FC236}">
                <a16:creationId xmlns:a16="http://schemas.microsoft.com/office/drawing/2014/main" id="{E142508D-DCB4-49FC-885E-2CF85330E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2" name="Freeform: Shape 131">
            <a:extLst>
              <a:ext uri="{FF2B5EF4-FFF2-40B4-BE49-F238E27FC236}">
                <a16:creationId xmlns:a16="http://schemas.microsoft.com/office/drawing/2014/main" id="{2791DBF5-3FCA-4011-AF8A-650D650F9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1754"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4" name="Freeform: Shape 133">
            <a:extLst>
              <a:ext uri="{FF2B5EF4-FFF2-40B4-BE49-F238E27FC236}">
                <a16:creationId xmlns:a16="http://schemas.microsoft.com/office/drawing/2014/main" id="{D964C04B-075F-470A-BC51-AF7231465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34896"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7" name="Google Shape;1907;p243"/>
          <p:cNvSpPr txBox="1">
            <a:spLocks noGrp="1"/>
          </p:cNvSpPr>
          <p:nvPr>
            <p:ph type="title"/>
          </p:nvPr>
        </p:nvSpPr>
        <p:spPr>
          <a:xfrm>
            <a:off x="281178" y="1161288"/>
            <a:ext cx="2578608" cy="1124712"/>
          </a:xfrm>
          <a:prstGeom prst="rect">
            <a:avLst/>
          </a:prstGeom>
        </p:spPr>
        <p:txBody>
          <a:bodyPr spcFirstLastPara="1" lIns="68569" tIns="34275" rIns="68569" bIns="34275" anchor="b" anchorCtr="0">
            <a:normAutofit/>
          </a:bodyPr>
          <a:lstStyle/>
          <a:p>
            <a:r>
              <a:rPr lang="en-US" sz="4800" dirty="0"/>
              <a:t>WHY?</a:t>
            </a:r>
          </a:p>
        </p:txBody>
      </p:sp>
      <p:sp>
        <p:nvSpPr>
          <p:cNvPr id="136" name="Rectangle 135">
            <a:extLst>
              <a:ext uri="{FF2B5EF4-FFF2-40B4-BE49-F238E27FC236}">
                <a16:creationId xmlns:a16="http://schemas.microsoft.com/office/drawing/2014/main" id="{157AB58F-FDBA-4575-9E72-86B7F843F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Rectangle 137">
            <a:extLst>
              <a:ext uri="{FF2B5EF4-FFF2-40B4-BE49-F238E27FC236}">
                <a16:creationId xmlns:a16="http://schemas.microsoft.com/office/drawing/2014/main" id="{90D78486-07CC-4AFC-93CC-B95A73D03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50317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Logo&#10;&#10;Description automatically generated">
            <a:extLst>
              <a:ext uri="{FF2B5EF4-FFF2-40B4-BE49-F238E27FC236}">
                <a16:creationId xmlns:a16="http://schemas.microsoft.com/office/drawing/2014/main" id="{9A3B9550-36E9-4D7A-962F-23AEE5AF6D7E}"/>
              </a:ext>
            </a:extLst>
          </p:cNvPr>
          <p:cNvPicPr>
            <a:picLocks noChangeAspect="1"/>
          </p:cNvPicPr>
          <p:nvPr/>
        </p:nvPicPr>
        <p:blipFill>
          <a:blip r:embed="rId3"/>
          <a:stretch>
            <a:fillRect/>
          </a:stretch>
        </p:blipFill>
        <p:spPr>
          <a:xfrm>
            <a:off x="3919026" y="332233"/>
            <a:ext cx="2743200" cy="2743200"/>
          </a:xfrm>
          <a:prstGeom prst="rect">
            <a:avLst/>
          </a:prstGeom>
        </p:spPr>
      </p:pic>
      <p:sp>
        <p:nvSpPr>
          <p:cNvPr id="1908" name="Google Shape;1908;p243"/>
          <p:cNvSpPr txBox="1">
            <a:spLocks noGrp="1"/>
          </p:cNvSpPr>
          <p:nvPr>
            <p:ph type="body" idx="1"/>
          </p:nvPr>
        </p:nvSpPr>
        <p:spPr>
          <a:xfrm>
            <a:off x="281178" y="2715768"/>
            <a:ext cx="2578608" cy="3209544"/>
          </a:xfrm>
          <a:prstGeom prst="rect">
            <a:avLst/>
          </a:prstGeom>
        </p:spPr>
        <p:txBody>
          <a:bodyPr spcFirstLastPara="1" lIns="68569" tIns="34275" rIns="68569" bIns="34275" anchorCtr="0">
            <a:normAutofit/>
          </a:bodyPr>
          <a:lstStyle/>
          <a:p>
            <a:pPr marL="257175" indent="-104775">
              <a:spcBef>
                <a:spcPts val="0"/>
              </a:spcBef>
              <a:buNone/>
            </a:pPr>
            <a:endParaRPr lang="en-US" sz="1500"/>
          </a:p>
          <a:p>
            <a:pPr marL="257175" indent="-104775">
              <a:buNone/>
            </a:pPr>
            <a:endParaRPr lang="en-US" sz="1500"/>
          </a:p>
        </p:txBody>
      </p:sp>
      <p:pic>
        <p:nvPicPr>
          <p:cNvPr id="21" name="Picture 20">
            <a:extLst>
              <a:ext uri="{FF2B5EF4-FFF2-40B4-BE49-F238E27FC236}">
                <a16:creationId xmlns:a16="http://schemas.microsoft.com/office/drawing/2014/main" id="{574DF1B5-CCA8-4269-B2C0-3137485CC6A0}"/>
              </a:ext>
            </a:extLst>
          </p:cNvPr>
          <p:cNvPicPr>
            <a:picLocks noChangeAspect="1"/>
          </p:cNvPicPr>
          <p:nvPr/>
        </p:nvPicPr>
        <p:blipFill>
          <a:blip r:embed="rId4"/>
          <a:stretch>
            <a:fillRect/>
          </a:stretch>
        </p:blipFill>
        <p:spPr>
          <a:xfrm>
            <a:off x="2824353" y="3227833"/>
            <a:ext cx="6096002" cy="2743200"/>
          </a:xfrm>
          <a:prstGeom prst="rect">
            <a:avLst/>
          </a:prstGeom>
        </p:spPr>
      </p:pic>
      <p:sp>
        <p:nvSpPr>
          <p:cNvPr id="1914" name="Google Shape;1914;p243"/>
          <p:cNvSpPr txBox="1"/>
          <p:nvPr/>
        </p:nvSpPr>
        <p:spPr>
          <a:xfrm>
            <a:off x="1025861" y="5342240"/>
            <a:ext cx="1455092" cy="651616"/>
          </a:xfrm>
          <a:prstGeom prst="rect">
            <a:avLst/>
          </a:prstGeom>
          <a:noFill/>
          <a:ln>
            <a:noFill/>
          </a:ln>
        </p:spPr>
        <p:txBody>
          <a:bodyPr spcFirstLastPara="1" wrap="square" lIns="68569" tIns="34275" rIns="68569" bIns="34275" anchor="t" anchorCtr="0">
            <a:noAutofit/>
          </a:bodyPr>
          <a:lstStyle/>
          <a:p>
            <a:pPr algn="ctr">
              <a:buFontTx/>
              <a:buNone/>
            </a:pPr>
            <a:endParaRPr sz="1350" dirty="0">
              <a:latin typeface="Calibri"/>
              <a:ea typeface="Calibri"/>
              <a:cs typeface="Calibri"/>
              <a:sym typeface="Calibri"/>
            </a:endParaRPr>
          </a:p>
        </p:txBody>
      </p:sp>
      <p:sp>
        <p:nvSpPr>
          <p:cNvPr id="1915" name="Google Shape;1915;p243"/>
          <p:cNvSpPr txBox="1"/>
          <p:nvPr/>
        </p:nvSpPr>
        <p:spPr>
          <a:xfrm>
            <a:off x="6514685" y="5342240"/>
            <a:ext cx="1336061" cy="692498"/>
          </a:xfrm>
          <a:prstGeom prst="rect">
            <a:avLst/>
          </a:prstGeom>
          <a:noFill/>
          <a:ln>
            <a:noFill/>
          </a:ln>
        </p:spPr>
        <p:txBody>
          <a:bodyPr spcFirstLastPara="1" wrap="square" lIns="68569" tIns="34275" rIns="68569" bIns="34275" anchor="t" anchorCtr="0">
            <a:noAutofit/>
          </a:bodyPr>
          <a:lstStyle/>
          <a:p>
            <a:pPr algn="ctr">
              <a:buFontTx/>
              <a:buNone/>
            </a:pPr>
            <a:endParaRPr sz="1350" dirty="0">
              <a:latin typeface="Calibri"/>
              <a:ea typeface="Calibri"/>
              <a:cs typeface="Calibri"/>
              <a:sym typeface="Calibri"/>
            </a:endParaRPr>
          </a:p>
        </p:txBody>
      </p:sp>
      <p:sp>
        <p:nvSpPr>
          <p:cNvPr id="1916" name="Google Shape;1916;p243"/>
          <p:cNvSpPr txBox="1"/>
          <p:nvPr/>
        </p:nvSpPr>
        <p:spPr>
          <a:xfrm>
            <a:off x="3097221" y="5344250"/>
            <a:ext cx="1314439" cy="692498"/>
          </a:xfrm>
          <a:prstGeom prst="rect">
            <a:avLst/>
          </a:prstGeom>
          <a:noFill/>
          <a:ln>
            <a:noFill/>
          </a:ln>
        </p:spPr>
        <p:txBody>
          <a:bodyPr spcFirstLastPara="1" wrap="square" lIns="68569" tIns="34275" rIns="68569" bIns="34275" anchor="t" anchorCtr="0">
            <a:noAutofit/>
          </a:bodyPr>
          <a:lstStyle/>
          <a:p>
            <a:pPr algn="ctr">
              <a:buFontTx/>
              <a:buNone/>
            </a:pPr>
            <a:endParaRPr sz="1350" dirty="0">
              <a:latin typeface="Calibri"/>
              <a:ea typeface="Calibri"/>
              <a:cs typeface="Calibri"/>
              <a:sym typeface="Calibri"/>
            </a:endParaRPr>
          </a:p>
        </p:txBody>
      </p:sp>
      <p:sp>
        <p:nvSpPr>
          <p:cNvPr id="1917" name="Google Shape;1917;p243"/>
          <p:cNvSpPr txBox="1"/>
          <p:nvPr/>
        </p:nvSpPr>
        <p:spPr>
          <a:xfrm>
            <a:off x="4641680" y="5344250"/>
            <a:ext cx="1600200" cy="692498"/>
          </a:xfrm>
          <a:prstGeom prst="rect">
            <a:avLst/>
          </a:prstGeom>
          <a:noFill/>
          <a:ln>
            <a:noFill/>
          </a:ln>
        </p:spPr>
        <p:txBody>
          <a:bodyPr spcFirstLastPara="1" wrap="square" lIns="68569" tIns="34275" rIns="68569" bIns="34275" anchor="t" anchorCtr="0">
            <a:noAutofit/>
          </a:bodyPr>
          <a:lstStyle/>
          <a:p>
            <a:pPr algn="ctr">
              <a:buFontTx/>
              <a:buNone/>
            </a:pPr>
            <a:endParaRPr sz="1350" dirty="0">
              <a:latin typeface="Calibri"/>
              <a:ea typeface="Calibri"/>
              <a:cs typeface="Calibri"/>
              <a:sym typeface="Calibri"/>
            </a:endParaRPr>
          </a:p>
        </p:txBody>
      </p:sp>
      <p:sp>
        <p:nvSpPr>
          <p:cNvPr id="2" name="Rectangle 1">
            <a:extLst>
              <a:ext uri="{FF2B5EF4-FFF2-40B4-BE49-F238E27FC236}">
                <a16:creationId xmlns:a16="http://schemas.microsoft.com/office/drawing/2014/main" id="{B78C4ED1-0115-6875-3E6B-FFAAD44586C2}"/>
              </a:ext>
            </a:extLst>
          </p:cNvPr>
          <p:cNvSpPr/>
          <p:nvPr/>
        </p:nvSpPr>
        <p:spPr>
          <a:xfrm>
            <a:off x="0" y="0"/>
            <a:ext cx="9144000" cy="152400"/>
          </a:xfrm>
          <a:prstGeom prst="rect">
            <a:avLst/>
          </a:prstGeom>
          <a:solidFill>
            <a:srgbClr val="636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4" name="Rectangle 3">
            <a:extLst>
              <a:ext uri="{FF2B5EF4-FFF2-40B4-BE49-F238E27FC236}">
                <a16:creationId xmlns:a16="http://schemas.microsoft.com/office/drawing/2014/main" id="{13DB95B5-2AEA-D76F-684C-9D84A4C75ACB}"/>
              </a:ext>
            </a:extLst>
          </p:cNvPr>
          <p:cNvSpPr/>
          <p:nvPr/>
        </p:nvSpPr>
        <p:spPr>
          <a:xfrm>
            <a:off x="0" y="152400"/>
            <a:ext cx="9144000" cy="152400"/>
          </a:xfrm>
          <a:prstGeom prst="rect">
            <a:avLst/>
          </a:prstGeom>
          <a:solidFill>
            <a:srgbClr val="AF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6" name="Rectangle 5">
            <a:extLst>
              <a:ext uri="{FF2B5EF4-FFF2-40B4-BE49-F238E27FC236}">
                <a16:creationId xmlns:a16="http://schemas.microsoft.com/office/drawing/2014/main" id="{C164165B-CE3C-927F-C0C0-C8335FC31645}"/>
              </a:ext>
            </a:extLst>
          </p:cNvPr>
          <p:cNvSpPr/>
          <p:nvPr/>
        </p:nvSpPr>
        <p:spPr>
          <a:xfrm>
            <a:off x="0" y="304800"/>
            <a:ext cx="9144000" cy="152400"/>
          </a:xfrm>
          <a:prstGeom prst="rect">
            <a:avLst/>
          </a:prstGeom>
          <a:solidFill>
            <a:srgbClr val="004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pic>
        <p:nvPicPr>
          <p:cNvPr id="8" name="Picture 7">
            <a:hlinkClick r:id="rId5"/>
            <a:extLst>
              <a:ext uri="{FF2B5EF4-FFF2-40B4-BE49-F238E27FC236}">
                <a16:creationId xmlns:a16="http://schemas.microsoft.com/office/drawing/2014/main" id="{25AEE637-DE13-8FBF-D78A-897C4CAE8B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336" y="6197992"/>
            <a:ext cx="688064" cy="481374"/>
          </a:xfrm>
          <a:prstGeom prst="rect">
            <a:avLst/>
          </a:prstGeom>
        </p:spPr>
      </p:pic>
    </p:spTree>
    <p:extLst>
      <p:ext uri="{BB962C8B-B14F-4D97-AF65-F5344CB8AC3E}">
        <p14:creationId xmlns:p14="http://schemas.microsoft.com/office/powerpoint/2010/main" val="917496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5" name="picture">
            <a:extLst>
              <a:ext uri="{FF2B5EF4-FFF2-40B4-BE49-F238E27FC236}">
                <a16:creationId xmlns:a16="http://schemas.microsoft.com/office/drawing/2014/main" id="{E71D4C9F-722B-0743-9AB4-8332C35D7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192" y="1754967"/>
            <a:ext cx="2198141" cy="3917478"/>
          </a:xfrm>
          <a:prstGeom prst="rect">
            <a:avLst/>
          </a:prstGeom>
          <a:noFill/>
          <a:ln w="6350">
            <a:solidFill>
              <a:schemeClr val="tx2">
                <a:lumMod val="75000"/>
                <a:lumOff val="25000"/>
              </a:schemeClr>
            </a:solid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AAEA3AF-D309-6848-A407-0A40EE2ED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155" y="1754968"/>
            <a:ext cx="2216381" cy="3949987"/>
          </a:xfrm>
          <a:prstGeom prst="rect">
            <a:avLst/>
          </a:prstGeom>
          <a:noFill/>
          <a:ln w="6350">
            <a:solidFill>
              <a:schemeClr val="tx2">
                <a:lumMod val="75000"/>
                <a:lumOff val="25000"/>
              </a:schemeClr>
            </a:solid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10392" y="1117657"/>
            <a:ext cx="6123216" cy="459228"/>
          </a:xfrm>
          <a:prstGeom prst="rect">
            <a:avLst/>
          </a:prstGeom>
          <a:noFill/>
        </p:spPr>
        <p:txBody>
          <a:bodyPr wrap="square" rtlCol="0">
            <a:spAutoFit/>
          </a:bodyPr>
          <a:lstStyle/>
          <a:p>
            <a:pPr algn="ctr">
              <a:lnSpc>
                <a:spcPct val="70000"/>
              </a:lnSpc>
            </a:pPr>
            <a:r>
              <a:rPr lang="en-US" sz="3200" spc="450" dirty="0">
                <a:solidFill>
                  <a:schemeClr val="accent1"/>
                </a:solidFill>
                <a:latin typeface="Calibri" panose="020F0502020204030204" pitchFamily="34" charset="0"/>
                <a:cs typeface="Calibri" panose="020F0502020204030204" pitchFamily="34" charset="0"/>
              </a:rPr>
              <a:t>ADDING</a:t>
            </a:r>
            <a:r>
              <a:rPr lang="en-US" sz="2400" spc="450" dirty="0">
                <a:solidFill>
                  <a:schemeClr val="tx2"/>
                </a:solidFill>
                <a:latin typeface="Calibri" panose="020F0502020204030204" pitchFamily="34" charset="0"/>
                <a:cs typeface="Calibri" panose="020F0502020204030204" pitchFamily="34" charset="0"/>
              </a:rPr>
              <a:t> </a:t>
            </a:r>
            <a:r>
              <a:rPr lang="en-US" sz="3000" b="1" spc="450" dirty="0">
                <a:solidFill>
                  <a:srgbClr val="5D9FB8"/>
                </a:solidFill>
                <a:latin typeface="Calibri" panose="020F0502020204030204" pitchFamily="34" charset="0"/>
                <a:cs typeface="Calibri" panose="020F0502020204030204" pitchFamily="34" charset="0"/>
              </a:rPr>
              <a:t>ATTACHMENTS</a:t>
            </a:r>
            <a:endParaRPr lang="en-US" sz="3000" spc="450" dirty="0">
              <a:solidFill>
                <a:srgbClr val="5D9FB8"/>
              </a:solidFill>
              <a:latin typeface="Calibri" panose="020F0502020204030204" pitchFamily="34" charset="0"/>
              <a:cs typeface="Calibri" panose="020F0502020204030204" pitchFamily="34" charset="0"/>
            </a:endParaRPr>
          </a:p>
        </p:txBody>
      </p:sp>
      <p:pic>
        <p:nvPicPr>
          <p:cNvPr id="6" name="Picture 5" descr="Logo&#10;&#10;Description automatically generated">
            <a:extLst>
              <a:ext uri="{FF2B5EF4-FFF2-40B4-BE49-F238E27FC236}">
                <a16:creationId xmlns:a16="http://schemas.microsoft.com/office/drawing/2014/main" id="{F39B345C-A212-4CA7-A1AD-663871E4A25E}"/>
              </a:ext>
            </a:extLst>
          </p:cNvPr>
          <p:cNvPicPr>
            <a:picLocks noChangeAspect="1"/>
          </p:cNvPicPr>
          <p:nvPr/>
        </p:nvPicPr>
        <p:blipFill>
          <a:blip r:embed="rId4"/>
          <a:stretch>
            <a:fillRect/>
          </a:stretch>
        </p:blipFill>
        <p:spPr>
          <a:xfrm>
            <a:off x="-429287" y="-24329"/>
            <a:ext cx="2743200" cy="2743200"/>
          </a:xfrm>
          <a:prstGeom prst="rect">
            <a:avLst/>
          </a:prstGeom>
        </p:spPr>
      </p:pic>
    </p:spTree>
    <p:extLst>
      <p:ext uri="{BB962C8B-B14F-4D97-AF65-F5344CB8AC3E}">
        <p14:creationId xmlns:p14="http://schemas.microsoft.com/office/powerpoint/2010/main" val="3460746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P3C.icon8.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1" y="1047750"/>
            <a:ext cx="3403600" cy="4762500"/>
          </a:xfrm>
          <a:prstGeom prst="rect">
            <a:avLst/>
          </a:prstGeom>
        </p:spPr>
      </p:pic>
      <p:sp>
        <p:nvSpPr>
          <p:cNvPr id="5" name="Rectangle 4"/>
          <p:cNvSpPr/>
          <p:nvPr/>
        </p:nvSpPr>
        <p:spPr>
          <a:xfrm>
            <a:off x="6001302" y="857251"/>
            <a:ext cx="3142699" cy="762000"/>
          </a:xfrm>
          <a:prstGeom prst="rect">
            <a:avLst/>
          </a:prstGeom>
          <a:solidFill>
            <a:srgbClr val="3747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724522" y="1628725"/>
            <a:ext cx="3390779" cy="1362125"/>
          </a:xfrm>
          <a:prstGeom prst="rect">
            <a:avLst/>
          </a:prstGeom>
          <a:solidFill>
            <a:srgbClr val="3747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001302" y="3079751"/>
            <a:ext cx="3142699" cy="673098"/>
          </a:xfrm>
          <a:prstGeom prst="rect">
            <a:avLst/>
          </a:prstGeom>
          <a:solidFill>
            <a:srgbClr val="3747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832902" y="3854451"/>
            <a:ext cx="3142699" cy="990599"/>
          </a:xfrm>
          <a:prstGeom prst="rect">
            <a:avLst/>
          </a:prstGeom>
          <a:solidFill>
            <a:srgbClr val="3747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676901" y="4930826"/>
            <a:ext cx="3251200" cy="990599"/>
          </a:xfrm>
          <a:prstGeom prst="rect">
            <a:avLst/>
          </a:prstGeom>
          <a:solidFill>
            <a:srgbClr val="3747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7E69DE2-0D00-A54E-B614-49CBEB475C1E}"/>
              </a:ext>
            </a:extLst>
          </p:cNvPr>
          <p:cNvSpPr txBox="1"/>
          <p:nvPr/>
        </p:nvSpPr>
        <p:spPr>
          <a:xfrm>
            <a:off x="168173" y="1806845"/>
            <a:ext cx="5111361" cy="3038204"/>
          </a:xfrm>
          <a:prstGeom prst="rect">
            <a:avLst/>
          </a:prstGeom>
          <a:noFill/>
        </p:spPr>
        <p:txBody>
          <a:bodyPr wrap="square" rtlCol="0">
            <a:spAutoFit/>
          </a:bodyPr>
          <a:lstStyle/>
          <a:p>
            <a:pPr>
              <a:lnSpc>
                <a:spcPct val="70000"/>
              </a:lnSpc>
            </a:pPr>
            <a:r>
              <a:rPr lang="en-US" sz="5400" b="1" dirty="0">
                <a:solidFill>
                  <a:schemeClr val="tx1"/>
                </a:solidFill>
                <a:latin typeface="Calibri" panose="020F0502020204030204" pitchFamily="34" charset="0"/>
                <a:cs typeface="Calibri" panose="020F0502020204030204" pitchFamily="34" charset="0"/>
              </a:rPr>
              <a:t>You can engage in </a:t>
            </a:r>
            <a:r>
              <a:rPr lang="en-US" sz="5400" b="1" dirty="0">
                <a:solidFill>
                  <a:srgbClr val="5D9FB8"/>
                </a:solidFill>
                <a:latin typeface="Calibri" panose="020F0502020204030204" pitchFamily="34" charset="0"/>
                <a:cs typeface="Calibri" panose="020F0502020204030204" pitchFamily="34" charset="0"/>
              </a:rPr>
              <a:t>two-way dialogue</a:t>
            </a:r>
            <a:r>
              <a:rPr lang="en-US" sz="5400" b="1" dirty="0">
                <a:solidFill>
                  <a:schemeClr val="tx1"/>
                </a:solidFill>
                <a:latin typeface="Calibri" panose="020F0502020204030204" pitchFamily="34" charset="0"/>
                <a:cs typeface="Calibri" panose="020F0502020204030204" pitchFamily="34" charset="0"/>
              </a:rPr>
              <a:t> with a trained dispatcher.</a:t>
            </a:r>
            <a:endParaRPr lang="en-US" sz="5400" b="1" dirty="0">
              <a:solidFill>
                <a:srgbClr val="D0674A"/>
              </a:solidFill>
              <a:latin typeface="Calibri" panose="020F0502020204030204" pitchFamily="34" charset="0"/>
              <a:cs typeface="Calibri" panose="020F0502020204030204" pitchFamily="34" charset="0"/>
            </a:endParaRPr>
          </a:p>
        </p:txBody>
      </p:sp>
      <p:pic>
        <p:nvPicPr>
          <p:cNvPr id="4" name="Picture 3" descr="Logo&#10;&#10;Description automatically generated">
            <a:extLst>
              <a:ext uri="{FF2B5EF4-FFF2-40B4-BE49-F238E27FC236}">
                <a16:creationId xmlns:a16="http://schemas.microsoft.com/office/drawing/2014/main" id="{34FBAAF9-F434-4296-B3E5-873001B49B30}"/>
              </a:ext>
            </a:extLst>
          </p:cNvPr>
          <p:cNvPicPr>
            <a:picLocks noChangeAspect="1"/>
          </p:cNvPicPr>
          <p:nvPr/>
        </p:nvPicPr>
        <p:blipFill>
          <a:blip r:embed="rId4"/>
          <a:stretch>
            <a:fillRect/>
          </a:stretch>
        </p:blipFill>
        <p:spPr>
          <a:xfrm>
            <a:off x="2582617" y="4438650"/>
            <a:ext cx="2743200" cy="2743200"/>
          </a:xfrm>
          <a:prstGeom prst="rect">
            <a:avLst/>
          </a:prstGeom>
        </p:spPr>
      </p:pic>
    </p:spTree>
    <p:extLst>
      <p:ext uri="{BB962C8B-B14F-4D97-AF65-F5344CB8AC3E}">
        <p14:creationId xmlns:p14="http://schemas.microsoft.com/office/powerpoint/2010/main" val="2234572271"/>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100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1500"/>
                            </p:stCondLst>
                            <p:childTnLst>
                              <p:par>
                                <p:cTn id="9" presetID="10" presetClass="exit" presetSubtype="0" fill="hold" grpId="0" nodeType="after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par>
                          <p:cTn id="12" fill="hold">
                            <p:stCondLst>
                              <p:cond delay="2000"/>
                            </p:stCondLst>
                            <p:childTnLst>
                              <p:par>
                                <p:cTn id="13" presetID="10" presetClass="exit" presetSubtype="0" fill="hold" grpId="0" nodeType="after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par>
                          <p:cTn id="16" fill="hold">
                            <p:stCondLst>
                              <p:cond delay="2500"/>
                            </p:stCondLst>
                            <p:childTnLst>
                              <p:par>
                                <p:cTn id="17" presetID="10" presetClass="exit" presetSubtype="0" fill="hold" grpId="0" nodeType="after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par>
                          <p:cTn id="20" fill="hold">
                            <p:stCondLst>
                              <p:cond delay="3000"/>
                            </p:stCondLst>
                            <p:childTnLst>
                              <p:par>
                                <p:cTn id="21" presetID="10" presetClass="exit" presetSubtype="0" fill="hold" grpId="0" nodeType="after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11" name="Picture 10" descr="text18.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438" y="2627006"/>
            <a:ext cx="2934269" cy="2209583"/>
          </a:xfrm>
          <a:prstGeom prst="rect">
            <a:avLst/>
          </a:prstGeom>
        </p:spPr>
      </p:pic>
      <p:pic>
        <p:nvPicPr>
          <p:cNvPr id="12" name="Picture 11" descr="text16.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700" y="2586182"/>
            <a:ext cx="1946300" cy="2570018"/>
          </a:xfrm>
          <a:prstGeom prst="rect">
            <a:avLst/>
          </a:prstGeom>
        </p:spPr>
      </p:pic>
      <p:pic>
        <p:nvPicPr>
          <p:cNvPr id="16" name="Picture 15" descr="text17.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2301" y="3148955"/>
            <a:ext cx="2463800" cy="2585095"/>
          </a:xfrm>
          <a:prstGeom prst="rect">
            <a:avLst/>
          </a:prstGeom>
        </p:spPr>
      </p:pic>
      <p:sp>
        <p:nvSpPr>
          <p:cNvPr id="7" name="TextBox 6">
            <a:extLst>
              <a:ext uri="{FF2B5EF4-FFF2-40B4-BE49-F238E27FC236}">
                <a16:creationId xmlns:a16="http://schemas.microsoft.com/office/drawing/2014/main" id="{B1A1A607-30FF-394C-8B00-A3FABE32DBC4}"/>
              </a:ext>
            </a:extLst>
          </p:cNvPr>
          <p:cNvSpPr txBox="1"/>
          <p:nvPr/>
        </p:nvSpPr>
        <p:spPr>
          <a:xfrm>
            <a:off x="175391" y="1099687"/>
            <a:ext cx="8497963" cy="1159676"/>
          </a:xfrm>
          <a:prstGeom prst="rect">
            <a:avLst/>
          </a:prstGeom>
          <a:noFill/>
        </p:spPr>
        <p:txBody>
          <a:bodyPr wrap="square" rtlCol="0">
            <a:spAutoFit/>
          </a:bodyPr>
          <a:lstStyle/>
          <a:p>
            <a:pPr>
              <a:lnSpc>
                <a:spcPct val="70000"/>
              </a:lnSpc>
            </a:pPr>
            <a:r>
              <a:rPr lang="en-US" sz="4800" b="1" dirty="0">
                <a:solidFill>
                  <a:schemeClr val="tx1"/>
                </a:solidFill>
                <a:latin typeface="Calibri" panose="020F0502020204030204" pitchFamily="34" charset="0"/>
                <a:cs typeface="Calibri" panose="020F0502020204030204" pitchFamily="34" charset="0"/>
              </a:rPr>
              <a:t>Reports are handled by a diverse team of experts.</a:t>
            </a:r>
            <a:endParaRPr lang="en-US" sz="4800" b="1" dirty="0">
              <a:solidFill>
                <a:srgbClr val="D0674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6152590"/>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xmlns:p14="http://schemas.microsoft.com/office/powerpoint/2010/main" spd="med" advClick="0" advTm="1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11" name="Picture 10" descr="text18.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438" y="2627006"/>
            <a:ext cx="2934269" cy="2209583"/>
          </a:xfrm>
          <a:prstGeom prst="rect">
            <a:avLst/>
          </a:prstGeom>
        </p:spPr>
      </p:pic>
      <p:pic>
        <p:nvPicPr>
          <p:cNvPr id="12" name="Picture 11" descr="text16.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700" y="2586182"/>
            <a:ext cx="1946300" cy="2570018"/>
          </a:xfrm>
          <a:prstGeom prst="rect">
            <a:avLst/>
          </a:prstGeom>
        </p:spPr>
      </p:pic>
      <p:pic>
        <p:nvPicPr>
          <p:cNvPr id="16" name="Picture 15" descr="text17.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2301" y="3148955"/>
            <a:ext cx="2463800" cy="2585095"/>
          </a:xfrm>
          <a:prstGeom prst="rect">
            <a:avLst/>
          </a:prstGeom>
        </p:spPr>
      </p:pic>
      <p:sp>
        <p:nvSpPr>
          <p:cNvPr id="6" name="TextBox 5">
            <a:extLst>
              <a:ext uri="{FF2B5EF4-FFF2-40B4-BE49-F238E27FC236}">
                <a16:creationId xmlns:a16="http://schemas.microsoft.com/office/drawing/2014/main" id="{74F02FAB-35C7-2C44-9802-7EDCEE2D37F4}"/>
              </a:ext>
            </a:extLst>
          </p:cNvPr>
          <p:cNvSpPr txBox="1"/>
          <p:nvPr/>
        </p:nvSpPr>
        <p:spPr>
          <a:xfrm>
            <a:off x="145220" y="1066070"/>
            <a:ext cx="8497963" cy="1676741"/>
          </a:xfrm>
          <a:prstGeom prst="rect">
            <a:avLst/>
          </a:prstGeom>
          <a:noFill/>
        </p:spPr>
        <p:txBody>
          <a:bodyPr wrap="square" rtlCol="0">
            <a:spAutoFit/>
          </a:bodyPr>
          <a:lstStyle/>
          <a:p>
            <a:pPr>
              <a:lnSpc>
                <a:spcPct val="70000"/>
              </a:lnSpc>
            </a:pPr>
            <a:r>
              <a:rPr lang="en-US" sz="4800" b="1" dirty="0">
                <a:solidFill>
                  <a:schemeClr val="tx1"/>
                </a:solidFill>
                <a:latin typeface="Calibri" panose="020F0502020204030204" pitchFamily="34" charset="0"/>
                <a:cs typeface="Calibri" panose="020F0502020204030204" pitchFamily="34" charset="0"/>
              </a:rPr>
              <a:t>This ensures that your reports are handled properly and responsibly.</a:t>
            </a:r>
            <a:endParaRPr lang="en-US" sz="4800" b="1" dirty="0">
              <a:solidFill>
                <a:srgbClr val="D0674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0744824"/>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xmlns:p14="http://schemas.microsoft.com/office/powerpoint/2010/main" spd="med" advClick="0" advTm="13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4885341" y="1131094"/>
            <a:ext cx="3630008" cy="1355479"/>
          </a:xfrm>
        </p:spPr>
        <p:txBody>
          <a:bodyPr spcFirstLastPara="1" vert="horz" wrap="square" lIns="68580" tIns="34290" rIns="68580" bIns="34290" rtlCol="0" anchor="ctr" anchorCtr="0">
            <a:normAutofit/>
          </a:bodyPr>
          <a:lstStyle/>
          <a:p>
            <a:r>
              <a:rPr lang="en-US" sz="3300" dirty="0">
                <a:latin typeface="+mj-lt"/>
              </a:rPr>
              <a:t>		</a:t>
            </a:r>
            <a:r>
              <a:rPr lang="en-US" dirty="0">
                <a:latin typeface="+mj-lt"/>
              </a:rPr>
              <a:t>How it Works</a:t>
            </a:r>
          </a:p>
        </p:txBody>
      </p:sp>
      <p:pic>
        <p:nvPicPr>
          <p:cNvPr id="2050" name="Picture 2" descr="P3Campus safety app rebooted in Lauderdale County | Local News |  meridianstar.com">
            <a:extLst>
              <a:ext uri="{FF2B5EF4-FFF2-40B4-BE49-F238E27FC236}">
                <a16:creationId xmlns:a16="http://schemas.microsoft.com/office/drawing/2014/main" id="{C05D2DD3-3E89-4B36-B525-F1BA5AEF77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52" r="27857"/>
          <a:stretch/>
        </p:blipFill>
        <p:spPr bwMode="auto">
          <a:xfrm>
            <a:off x="15" y="857257"/>
            <a:ext cx="4587412" cy="5143493"/>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16" name="Text Placeholder 15" descr="slide content">
            <a:extLst>
              <a:ext uri="{FF2B5EF4-FFF2-40B4-BE49-F238E27FC236}">
                <a16:creationId xmlns:a16="http://schemas.microsoft.com/office/drawing/2014/main" id="{5336101E-D654-46D8-A983-BF46C5D86583}"/>
              </a:ext>
            </a:extLst>
          </p:cNvPr>
          <p:cNvSpPr>
            <a:spLocks noGrp="1"/>
          </p:cNvSpPr>
          <p:nvPr>
            <p:ph type="body" sz="quarter" idx="11"/>
          </p:nvPr>
        </p:nvSpPr>
        <p:spPr>
          <a:xfrm>
            <a:off x="4885341" y="2400300"/>
            <a:ext cx="3630008" cy="3680459"/>
          </a:xfrm>
        </p:spPr>
        <p:txBody>
          <a:bodyPr spcFirstLastPara="1" vert="horz" wrap="square" lIns="68580" tIns="34290" rIns="68580" bIns="34290" rtlCol="0" anchor="t" anchorCtr="0">
            <a:normAutofit fontScale="92500" lnSpcReduction="10000"/>
          </a:bodyPr>
          <a:lstStyle/>
          <a:p>
            <a:pPr marL="25400" indent="0">
              <a:buNone/>
            </a:pPr>
            <a:endParaRPr lang="en-US" sz="1400" b="1" dirty="0">
              <a:ea typeface="+mn-ea"/>
              <a:cs typeface="+mn-cs"/>
            </a:endParaRPr>
          </a:p>
          <a:p>
            <a:r>
              <a:rPr lang="en-US" sz="1500" b="1" dirty="0">
                <a:ea typeface="+mn-ea"/>
                <a:cs typeface="+mn-cs"/>
              </a:rPr>
              <a:t>Tipster submits a tip from any web-enabled device or phone call.</a:t>
            </a:r>
          </a:p>
          <a:p>
            <a:r>
              <a:rPr lang="en-US" sz="1500" b="1" dirty="0">
                <a:ea typeface="+mn-ea"/>
                <a:cs typeface="+mn-cs"/>
              </a:rPr>
              <a:t>Gatekeepers engage in real-time dialog with tipster to gather timely and additional info.</a:t>
            </a:r>
          </a:p>
          <a:p>
            <a:r>
              <a:rPr lang="en-US" sz="1500" b="1" dirty="0">
                <a:ea typeface="+mn-ea"/>
                <a:cs typeface="+mn-cs"/>
              </a:rPr>
              <a:t>Gatekeepers vet the tip for validity and potentially sanitize the tip for anonymity.</a:t>
            </a:r>
          </a:p>
          <a:p>
            <a:r>
              <a:rPr lang="en-US" sz="1500" b="1" dirty="0">
                <a:ea typeface="+mn-ea"/>
                <a:cs typeface="+mn-cs"/>
              </a:rPr>
              <a:t>Gatekeepers deliver the tip to pre-defined recipients (School, LE Agency, Clinics, etc.).</a:t>
            </a:r>
          </a:p>
          <a:p>
            <a:r>
              <a:rPr lang="en-US" sz="1500" b="1" dirty="0">
                <a:ea typeface="+mn-ea"/>
                <a:cs typeface="+mn-cs"/>
              </a:rPr>
              <a:t>Content will determine WHO will respond to the report and how the situation will be addressed.</a:t>
            </a:r>
          </a:p>
          <a:p>
            <a:endParaRPr lang="en-US" sz="1500" b="1" dirty="0">
              <a:ea typeface="+mn-ea"/>
              <a:cs typeface="+mn-cs"/>
            </a:endParaRPr>
          </a:p>
          <a:p>
            <a:pPr marL="0"/>
            <a:endParaRPr lang="en-US" sz="1200" dirty="0">
              <a:ea typeface="+mn-ea"/>
              <a:cs typeface="+mn-cs"/>
            </a:endParaRPr>
          </a:p>
        </p:txBody>
      </p:sp>
      <p:pic>
        <p:nvPicPr>
          <p:cNvPr id="5" name="Content Placeholder 4" descr="Logo&#10;&#10;Description automatically generated">
            <a:extLst>
              <a:ext uri="{FF2B5EF4-FFF2-40B4-BE49-F238E27FC236}">
                <a16:creationId xmlns:a16="http://schemas.microsoft.com/office/drawing/2014/main" id="{55E7B41C-6C61-46AF-BC3E-7E9445C34B40}"/>
              </a:ext>
            </a:extLst>
          </p:cNvPr>
          <p:cNvPicPr>
            <a:picLocks noGrp="1" noChangeAspect="1"/>
          </p:cNvPicPr>
          <p:nvPr>
            <p:ph sz="quarter" idx="13"/>
          </p:nvPr>
        </p:nvPicPr>
        <p:blipFill>
          <a:blip r:embed="rId3"/>
          <a:stretch>
            <a:fillRect/>
          </a:stretch>
        </p:blipFill>
        <p:spPr>
          <a:xfrm>
            <a:off x="4258660" y="30717"/>
            <a:ext cx="2674620" cy="2674620"/>
          </a:xfrm>
        </p:spPr>
      </p:pic>
      <p:pic>
        <p:nvPicPr>
          <p:cNvPr id="3" name="Picture 2" descr="Logo&#10;&#10;Description automatically generated with low confidence">
            <a:extLst>
              <a:ext uri="{FF2B5EF4-FFF2-40B4-BE49-F238E27FC236}">
                <a16:creationId xmlns:a16="http://schemas.microsoft.com/office/drawing/2014/main" id="{A5A3BD7E-1DEE-F849-4A17-E9B379ED0D02}"/>
              </a:ext>
            </a:extLst>
          </p:cNvPr>
          <p:cNvPicPr>
            <a:picLocks noChangeAspect="1"/>
          </p:cNvPicPr>
          <p:nvPr/>
        </p:nvPicPr>
        <p:blipFill rotWithShape="1">
          <a:blip r:embed="rId4"/>
          <a:srcRect l="-5638" t="-513" r="-452" b="513"/>
          <a:stretch/>
        </p:blipFill>
        <p:spPr>
          <a:xfrm rot="-1740000">
            <a:off x="1482918" y="2155034"/>
            <a:ext cx="1737535" cy="3108633"/>
          </a:xfrm>
          <a:prstGeom prst="rect">
            <a:avLst/>
          </a:prstGeom>
        </p:spPr>
      </p:pic>
    </p:spTree>
    <p:extLst>
      <p:ext uri="{BB962C8B-B14F-4D97-AF65-F5344CB8AC3E}">
        <p14:creationId xmlns:p14="http://schemas.microsoft.com/office/powerpoint/2010/main" val="2753048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1899"/>
        <p:cNvGrpSpPr/>
        <p:nvPr/>
      </p:nvGrpSpPr>
      <p:grpSpPr>
        <a:xfrm>
          <a:off x="0" y="0"/>
          <a:ext cx="0" cy="0"/>
          <a:chOff x="0" y="0"/>
          <a:chExt cx="0" cy="0"/>
        </a:xfrm>
      </p:grpSpPr>
      <p:sp>
        <p:nvSpPr>
          <p:cNvPr id="1900" name="Google Shape;1900;p2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dirty="0">
              <a:solidFill>
                <a:schemeClr val="dk1"/>
              </a:solidFill>
              <a:latin typeface="Calibri"/>
              <a:ea typeface="Calibri"/>
              <a:cs typeface="Calibri"/>
              <a:sym typeface="Calibri"/>
            </a:endParaRPr>
          </a:p>
        </p:txBody>
      </p:sp>
      <p:sp>
        <p:nvSpPr>
          <p:cNvPr id="1901" name="Google Shape;1901;p242"/>
          <p:cNvSpPr txBox="1">
            <a:spLocks noGrp="1"/>
          </p:cNvSpPr>
          <p:nvPr>
            <p:ph type="body" idx="1"/>
          </p:nvPr>
        </p:nvSpPr>
        <p:spPr>
          <a:xfrm>
            <a:off x="457200" y="1798638"/>
            <a:ext cx="8229600" cy="4327901"/>
          </a:xfrm>
          <a:prstGeom prst="rect">
            <a:avLst/>
          </a:prstGeom>
          <a:noFill/>
          <a:ln>
            <a:noFill/>
          </a:ln>
        </p:spPr>
        <p:txBody>
          <a:bodyPr spcFirstLastPara="1" wrap="square" lIns="91425" tIns="45700" rIns="91425" bIns="45700" anchor="t" anchorCtr="0">
            <a:noAutofit/>
          </a:bodyPr>
          <a:lstStyle/>
          <a:p>
            <a:pPr>
              <a:lnSpc>
                <a:spcPct val="70000"/>
              </a:lnSpc>
            </a:pPr>
            <a:endParaRPr lang="en-US" sz="3200" b="1" dirty="0">
              <a:solidFill>
                <a:schemeClr val="tx1"/>
              </a:solidFill>
              <a:latin typeface="Calibri" panose="020F0502020204030204" pitchFamily="34" charset="0"/>
              <a:cs typeface="Calibri" panose="020F0502020204030204" pitchFamily="34" charset="0"/>
            </a:endParaRPr>
          </a:p>
          <a:p>
            <a:pPr>
              <a:lnSpc>
                <a:spcPct val="70000"/>
              </a:lnSpc>
            </a:pPr>
            <a:endParaRPr lang="en-US" b="1" dirty="0">
              <a:solidFill>
                <a:schemeClr val="tx1"/>
              </a:solidFill>
              <a:latin typeface="Calibri" panose="020F0502020204030204" pitchFamily="34" charset="0"/>
              <a:cs typeface="Calibri" panose="020F0502020204030204" pitchFamily="34" charset="0"/>
            </a:endParaRPr>
          </a:p>
          <a:p>
            <a:pPr>
              <a:lnSpc>
                <a:spcPct val="70000"/>
              </a:lnSpc>
            </a:pPr>
            <a:endParaRPr lang="en-US" sz="3200" b="1" dirty="0">
              <a:solidFill>
                <a:schemeClr val="tx1"/>
              </a:solidFill>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chemeClr val="dk1"/>
              </a:buClr>
              <a:buSzPts val="3200"/>
              <a:buFont typeface="Arial"/>
              <a:buChar char="•"/>
            </a:pPr>
            <a:endParaRPr lang="en-US" sz="3200" b="0" i="0" u="none" strike="noStrike" cap="none" dirty="0">
              <a:solidFill>
                <a:schemeClr val="dk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EED3D948-7DB9-4D89-BB5E-913E76869B6E}"/>
              </a:ext>
            </a:extLst>
          </p:cNvPr>
          <p:cNvPicPr>
            <a:picLocks noChangeAspect="1"/>
          </p:cNvPicPr>
          <p:nvPr/>
        </p:nvPicPr>
        <p:blipFill>
          <a:blip r:embed="rId3"/>
          <a:stretch>
            <a:fillRect/>
          </a:stretch>
        </p:blipFill>
        <p:spPr>
          <a:xfrm>
            <a:off x="7393150" y="193227"/>
            <a:ext cx="1920240" cy="1920240"/>
          </a:xfrm>
          <a:prstGeom prst="rect">
            <a:avLst/>
          </a:prstGeom>
        </p:spPr>
      </p:pic>
      <p:sp>
        <p:nvSpPr>
          <p:cNvPr id="4" name="TextBox 3">
            <a:extLst>
              <a:ext uri="{FF2B5EF4-FFF2-40B4-BE49-F238E27FC236}">
                <a16:creationId xmlns:a16="http://schemas.microsoft.com/office/drawing/2014/main" id="{7612880A-1492-E4E5-9A9D-4F2135DC60C2}"/>
              </a:ext>
            </a:extLst>
          </p:cNvPr>
          <p:cNvSpPr txBox="1"/>
          <p:nvPr/>
        </p:nvSpPr>
        <p:spPr>
          <a:xfrm>
            <a:off x="0" y="1466465"/>
            <a:ext cx="6530340" cy="954107"/>
          </a:xfrm>
          <a:prstGeom prst="rect">
            <a:avLst/>
          </a:prstGeom>
          <a:noFill/>
        </p:spPr>
        <p:txBody>
          <a:bodyPr wrap="square">
            <a:spAutoFit/>
          </a:bodyPr>
          <a:lstStyle/>
          <a:p>
            <a:r>
              <a:rPr lang="en-US" sz="2800" dirty="0">
                <a:solidFill>
                  <a:schemeClr val="accent1"/>
                </a:solidFill>
              </a:rPr>
              <a:t>How to Make a Report</a:t>
            </a:r>
            <a:br>
              <a:rPr lang="en-US" sz="2800" dirty="0"/>
            </a:br>
            <a:r>
              <a:rPr lang="en-US" sz="2800" dirty="0"/>
              <a:t>Frequently Asked Questions</a:t>
            </a:r>
          </a:p>
        </p:txBody>
      </p:sp>
      <p:pic>
        <p:nvPicPr>
          <p:cNvPr id="5" name="Picture 4" descr="Icon&#10;&#10;Description automatically generated">
            <a:extLst>
              <a:ext uri="{FF2B5EF4-FFF2-40B4-BE49-F238E27FC236}">
                <a16:creationId xmlns:a16="http://schemas.microsoft.com/office/drawing/2014/main" id="{CE335B71-0106-52C7-66B5-44E1A38EE8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994" y="2819865"/>
            <a:ext cx="1068317" cy="953855"/>
          </a:xfrm>
          <a:prstGeom prst="rect">
            <a:avLst/>
          </a:prstGeom>
        </p:spPr>
      </p:pic>
      <p:pic>
        <p:nvPicPr>
          <p:cNvPr id="6" name="Picture 5" descr="Icon&#10;&#10;Description automatically generated">
            <a:extLst>
              <a:ext uri="{FF2B5EF4-FFF2-40B4-BE49-F238E27FC236}">
                <a16:creationId xmlns:a16="http://schemas.microsoft.com/office/drawing/2014/main" id="{CC3221AB-B04E-1263-9E19-EEE90DF6C7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454" y="3734987"/>
            <a:ext cx="1068317" cy="953855"/>
          </a:xfrm>
          <a:prstGeom prst="rect">
            <a:avLst/>
          </a:prstGeom>
        </p:spPr>
      </p:pic>
      <p:pic>
        <p:nvPicPr>
          <p:cNvPr id="7" name="Picture 6" descr="Icon&#10;&#10;Description automatically generated">
            <a:extLst>
              <a:ext uri="{FF2B5EF4-FFF2-40B4-BE49-F238E27FC236}">
                <a16:creationId xmlns:a16="http://schemas.microsoft.com/office/drawing/2014/main" id="{785490D2-73A9-EE01-7B4A-524F9D4470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995" y="4776654"/>
            <a:ext cx="1068317" cy="953855"/>
          </a:xfrm>
          <a:prstGeom prst="rect">
            <a:avLst/>
          </a:prstGeom>
        </p:spPr>
      </p:pic>
      <p:sp>
        <p:nvSpPr>
          <p:cNvPr id="11" name="TextBox 10">
            <a:extLst>
              <a:ext uri="{FF2B5EF4-FFF2-40B4-BE49-F238E27FC236}">
                <a16:creationId xmlns:a16="http://schemas.microsoft.com/office/drawing/2014/main" id="{96393902-176C-F45F-EE3A-68E435EAEB5F}"/>
              </a:ext>
            </a:extLst>
          </p:cNvPr>
          <p:cNvSpPr txBox="1"/>
          <p:nvPr/>
        </p:nvSpPr>
        <p:spPr>
          <a:xfrm>
            <a:off x="1183772" y="2428295"/>
            <a:ext cx="7602088" cy="3539430"/>
          </a:xfrm>
          <a:prstGeom prst="rect">
            <a:avLst/>
          </a:prstGeom>
          <a:noFill/>
        </p:spPr>
        <p:txBody>
          <a:bodyPr wrap="square">
            <a:spAutoFit/>
          </a:bodyPr>
          <a:lstStyle/>
          <a:p>
            <a:pPr marL="0" indent="0">
              <a:buNone/>
            </a:pPr>
            <a:endParaRPr lang="en-US" sz="1400" b="1" i="1" dirty="0">
              <a:solidFill>
                <a:schemeClr val="bg2"/>
              </a:solidFill>
            </a:endParaRPr>
          </a:p>
          <a:p>
            <a:pPr marL="0" indent="0">
              <a:buNone/>
            </a:pPr>
            <a:endParaRPr lang="en-US" b="1" i="1" dirty="0">
              <a:solidFill>
                <a:schemeClr val="bg2"/>
              </a:solidFill>
            </a:endParaRPr>
          </a:p>
          <a:p>
            <a:pPr marL="0" indent="0">
              <a:buNone/>
            </a:pPr>
            <a:r>
              <a:rPr lang="en-US" sz="1400" b="1" i="1" dirty="0">
                <a:solidFill>
                  <a:schemeClr val="bg2"/>
                </a:solidFill>
              </a:rPr>
              <a:t>When I make a report, how does Safe2Say South Dakota protect my anonymity? </a:t>
            </a:r>
            <a:br>
              <a:rPr lang="en-US" sz="1400" b="1" i="1" dirty="0">
                <a:solidFill>
                  <a:schemeClr val="bg2"/>
                </a:solidFill>
              </a:rPr>
            </a:br>
            <a:r>
              <a:rPr lang="en-US" dirty="0">
                <a:solidFill>
                  <a:schemeClr val="tx1"/>
                </a:solidFill>
              </a:rPr>
              <a:t>Safe2Say South Dakota will only ask for details about the situation causing concern. You </a:t>
            </a:r>
            <a:br>
              <a:rPr lang="en-US" dirty="0">
                <a:solidFill>
                  <a:schemeClr val="tx1"/>
                </a:solidFill>
              </a:rPr>
            </a:br>
            <a:r>
              <a:rPr lang="en-US" dirty="0">
                <a:solidFill>
                  <a:schemeClr val="tx1"/>
                </a:solidFill>
              </a:rPr>
              <a:t>will not be asked to provide your name, contact information or any other identifying information when </a:t>
            </a:r>
            <a:r>
              <a:rPr lang="en-US" dirty="0">
                <a:solidFill>
                  <a:schemeClr val="bg1"/>
                </a:solidFill>
              </a:rPr>
              <a:t>making a report. </a:t>
            </a:r>
            <a:br>
              <a:rPr lang="en-US" dirty="0">
                <a:solidFill>
                  <a:schemeClr val="bg1"/>
                </a:solidFill>
              </a:rPr>
            </a:br>
            <a:br>
              <a:rPr lang="en-US" sz="1400" dirty="0">
                <a:solidFill>
                  <a:schemeClr val="bg1"/>
                </a:solidFill>
              </a:rPr>
            </a:br>
            <a:r>
              <a:rPr lang="en-US" sz="1400" b="1" i="1" dirty="0">
                <a:solidFill>
                  <a:schemeClr val="bg2"/>
                </a:solidFill>
              </a:rPr>
              <a:t>How much information do I need to know about a situation before I make a report?</a:t>
            </a:r>
            <a:br>
              <a:rPr lang="en-US" sz="1400" b="1" i="1" dirty="0">
                <a:solidFill>
                  <a:schemeClr val="bg2"/>
                </a:solidFill>
              </a:rPr>
            </a:br>
            <a:r>
              <a:rPr lang="en-US" sz="1400" dirty="0">
                <a:solidFill>
                  <a:schemeClr val="tx1"/>
                </a:solidFill>
              </a:rPr>
              <a:t>If you have a safety concern about a student at risk for harming themselves or others, </a:t>
            </a:r>
            <a:br>
              <a:rPr lang="en-US" sz="1400" dirty="0">
                <a:solidFill>
                  <a:schemeClr val="tx1"/>
                </a:solidFill>
              </a:rPr>
            </a:br>
            <a:r>
              <a:rPr lang="en-US" sz="1400" dirty="0">
                <a:solidFill>
                  <a:schemeClr val="tx1"/>
                </a:solidFill>
              </a:rPr>
              <a:t>you should make a report as soon as possible with the information you have. </a:t>
            </a:r>
            <a:br>
              <a:rPr lang="en-US" sz="1400" dirty="0">
                <a:solidFill>
                  <a:schemeClr val="tx1"/>
                </a:solidFill>
              </a:rPr>
            </a:br>
            <a:endParaRPr lang="en-US" sz="1400" dirty="0">
              <a:solidFill>
                <a:schemeClr val="tx1"/>
              </a:solidFill>
            </a:endParaRPr>
          </a:p>
          <a:p>
            <a:pPr marL="0" indent="0">
              <a:buNone/>
            </a:pPr>
            <a:r>
              <a:rPr lang="en-US" sz="1400" b="1" i="1" dirty="0">
                <a:solidFill>
                  <a:schemeClr val="bg2"/>
                </a:solidFill>
              </a:rPr>
              <a:t>When a report is made about a student, how is the student’s information protected?</a:t>
            </a:r>
            <a:br>
              <a:rPr lang="en-US" sz="1400" b="1" i="1" dirty="0">
                <a:solidFill>
                  <a:schemeClr val="bg2"/>
                </a:solidFill>
              </a:rPr>
            </a:br>
            <a:r>
              <a:rPr lang="en-US" sz="1400" dirty="0">
                <a:solidFill>
                  <a:schemeClr val="tx1"/>
                </a:solidFill>
              </a:rPr>
              <a:t>Safe</a:t>
            </a:r>
            <a:r>
              <a:rPr lang="en-US" dirty="0">
                <a:solidFill>
                  <a:schemeClr val="tx1"/>
                </a:solidFill>
              </a:rPr>
              <a:t>2Say South Dakota</a:t>
            </a:r>
            <a:r>
              <a:rPr lang="en-US" sz="1400" dirty="0">
                <a:solidFill>
                  <a:schemeClr val="tx1"/>
                </a:solidFill>
              </a:rPr>
              <a:t> reporting information is kept confidential and is not subject to disclosure under </a:t>
            </a:r>
            <a:r>
              <a:rPr lang="en-US" dirty="0">
                <a:solidFill>
                  <a:schemeClr val="tx1"/>
                </a:solidFill>
              </a:rPr>
              <a:t>South Dakota </a:t>
            </a:r>
            <a:r>
              <a:rPr lang="en-US" sz="1400" dirty="0">
                <a:solidFill>
                  <a:schemeClr val="tx1"/>
                </a:solidFill>
              </a:rPr>
              <a:t>open records laws. Threat report information is only shared with designated school staff and law enforcement with a right and need to know to address reported concerns. </a:t>
            </a:r>
          </a:p>
        </p:txBody>
      </p:sp>
    </p:spTree>
    <p:extLst>
      <p:ext uri="{BB962C8B-B14F-4D97-AF65-F5344CB8AC3E}">
        <p14:creationId xmlns:p14="http://schemas.microsoft.com/office/powerpoint/2010/main" val="1154509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99"/>
        <p:cNvGrpSpPr/>
        <p:nvPr/>
      </p:nvGrpSpPr>
      <p:grpSpPr>
        <a:xfrm>
          <a:off x="0" y="0"/>
          <a:ext cx="0" cy="0"/>
          <a:chOff x="0" y="0"/>
          <a:chExt cx="0" cy="0"/>
        </a:xfrm>
      </p:grpSpPr>
      <p:sp>
        <p:nvSpPr>
          <p:cNvPr id="1900" name="Google Shape;1900;p2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901" name="Google Shape;1901;p242"/>
          <p:cNvSpPr txBox="1">
            <a:spLocks noGrp="1"/>
          </p:cNvSpPr>
          <p:nvPr>
            <p:ph type="body" idx="1"/>
          </p:nvPr>
        </p:nvSpPr>
        <p:spPr>
          <a:xfrm>
            <a:off x="457200" y="1798638"/>
            <a:ext cx="8229600" cy="4327901"/>
          </a:xfrm>
          <a:prstGeom prst="rect">
            <a:avLst/>
          </a:prstGeom>
          <a:noFill/>
          <a:ln>
            <a:noFill/>
          </a:ln>
        </p:spPr>
        <p:txBody>
          <a:bodyPr spcFirstLastPara="1" wrap="square" lIns="91425" tIns="45700" rIns="91425" bIns="45700" anchor="t" anchorCtr="0">
            <a:noAutofit/>
          </a:bodyPr>
          <a:lstStyle/>
          <a:p>
            <a:pPr>
              <a:lnSpc>
                <a:spcPct val="70000"/>
              </a:lnSpc>
            </a:pPr>
            <a:endParaRPr lang="en-US" sz="3200" b="1" dirty="0">
              <a:solidFill>
                <a:schemeClr val="tx1"/>
              </a:solidFill>
              <a:latin typeface="Calibri" panose="020F0502020204030204" pitchFamily="34" charset="0"/>
              <a:cs typeface="Calibri" panose="020F0502020204030204" pitchFamily="34" charset="0"/>
            </a:endParaRPr>
          </a:p>
          <a:p>
            <a:pPr>
              <a:lnSpc>
                <a:spcPct val="70000"/>
              </a:lnSpc>
            </a:pPr>
            <a:endParaRPr lang="en-US" b="1" dirty="0">
              <a:solidFill>
                <a:schemeClr val="tx1"/>
              </a:solidFill>
              <a:latin typeface="Calibri" panose="020F0502020204030204" pitchFamily="34" charset="0"/>
              <a:cs typeface="Calibri" panose="020F0502020204030204" pitchFamily="34" charset="0"/>
            </a:endParaRPr>
          </a:p>
          <a:p>
            <a:pPr>
              <a:lnSpc>
                <a:spcPct val="70000"/>
              </a:lnSpc>
            </a:pPr>
            <a:endParaRPr lang="en-US" sz="3200" b="1" dirty="0">
              <a:solidFill>
                <a:schemeClr val="tx1"/>
              </a:solidFill>
              <a:latin typeface="Calibri" panose="020F0502020204030204" pitchFamily="34" charset="0"/>
              <a:cs typeface="Calibri" panose="020F0502020204030204" pitchFamily="34" charset="0"/>
            </a:endParaRPr>
          </a:p>
          <a:p>
            <a:pPr>
              <a:lnSpc>
                <a:spcPct val="70000"/>
              </a:lnSpc>
            </a:pPr>
            <a:r>
              <a:rPr lang="en-US" b="1" dirty="0">
                <a:solidFill>
                  <a:schemeClr val="tx1"/>
                </a:solidFill>
                <a:latin typeface="Calibri" panose="020F0502020204030204" pitchFamily="34" charset="0"/>
                <a:cs typeface="Calibri" panose="020F0502020204030204" pitchFamily="34" charset="0"/>
              </a:rPr>
              <a:t>R</a:t>
            </a:r>
            <a:r>
              <a:rPr lang="en-US" sz="3200" b="1" dirty="0">
                <a:solidFill>
                  <a:schemeClr val="tx1"/>
                </a:solidFill>
                <a:latin typeface="Calibri" panose="020F0502020204030204" pitchFamily="34" charset="0"/>
                <a:cs typeface="Calibri" panose="020F0502020204030204" pitchFamily="34" charset="0"/>
              </a:rPr>
              <a:t>eports will be read and responded to </a:t>
            </a:r>
            <a:r>
              <a:rPr lang="en-US" sz="3200" b="1" dirty="0">
                <a:solidFill>
                  <a:srgbClr val="D0674A"/>
                </a:solidFill>
                <a:latin typeface="Calibri" panose="020F0502020204030204" pitchFamily="34" charset="0"/>
                <a:cs typeface="Calibri" panose="020F0502020204030204" pitchFamily="34" charset="0"/>
              </a:rPr>
              <a:t>24/7</a:t>
            </a:r>
            <a:r>
              <a:rPr lang="en-US" sz="3200" b="1" dirty="0">
                <a:solidFill>
                  <a:schemeClr val="tx1"/>
                </a:solidFill>
                <a:latin typeface="Calibri" panose="020F0502020204030204" pitchFamily="34" charset="0"/>
                <a:cs typeface="Calibri" panose="020F0502020204030204" pitchFamily="34" charset="0"/>
              </a:rPr>
              <a:t>.</a:t>
            </a:r>
            <a:endParaRPr lang="en-US" sz="3200" b="1" dirty="0">
              <a:solidFill>
                <a:srgbClr val="D0674A"/>
              </a:solidFill>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chemeClr val="dk1"/>
              </a:buClr>
              <a:buSzPts val="3200"/>
              <a:buFont typeface="Arial"/>
              <a:buChar char="•"/>
            </a:pPr>
            <a:endParaRPr lang="en-US" sz="3200" b="0" i="0" u="none" strike="noStrike" cap="none" dirty="0">
              <a:solidFill>
                <a:schemeClr val="dk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EED3D948-7DB9-4D89-BB5E-913E76869B6E}"/>
              </a:ext>
            </a:extLst>
          </p:cNvPr>
          <p:cNvPicPr>
            <a:picLocks noChangeAspect="1"/>
          </p:cNvPicPr>
          <p:nvPr/>
        </p:nvPicPr>
        <p:blipFill>
          <a:blip r:embed="rId3"/>
          <a:stretch>
            <a:fillRect/>
          </a:stretch>
        </p:blipFill>
        <p:spPr>
          <a:xfrm>
            <a:off x="3237271" y="185631"/>
            <a:ext cx="1920240" cy="1920240"/>
          </a:xfrm>
          <a:prstGeom prst="rect">
            <a:avLst/>
          </a:prstGeom>
        </p:spPr>
      </p:pic>
    </p:spTree>
    <p:extLst>
      <p:ext uri="{BB962C8B-B14F-4D97-AF65-F5344CB8AC3E}">
        <p14:creationId xmlns:p14="http://schemas.microsoft.com/office/powerpoint/2010/main" val="2180704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2ED0DA41-32BB-6050-BE4F-D00FB1C8AA3D}"/>
              </a:ext>
            </a:extLst>
          </p:cNvPr>
          <p:cNvSpPr/>
          <p:nvPr/>
        </p:nvSpPr>
        <p:spPr>
          <a:xfrm>
            <a:off x="-184754" y="2136287"/>
            <a:ext cx="9398425" cy="2947403"/>
          </a:xfrm>
          <a:prstGeom prst="roundRect">
            <a:avLst/>
          </a:prstGeom>
          <a:solidFill>
            <a:schemeClr val="tx2"/>
          </a:solidFill>
          <a:ln>
            <a:noFill/>
          </a:ln>
          <a:effectLst>
            <a:outerShdw blurRad="454842"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a16="http://schemas.microsoft.com/office/drawing/2014/main" id="{BB0DA6B4-D634-17AB-A268-215702D30904}"/>
              </a:ext>
            </a:extLst>
          </p:cNvPr>
          <p:cNvSpPr>
            <a:spLocks noGrp="1"/>
          </p:cNvSpPr>
          <p:nvPr>
            <p:ph type="title"/>
          </p:nvPr>
        </p:nvSpPr>
        <p:spPr/>
        <p:txBody>
          <a:bodyPr/>
          <a:lstStyle/>
          <a:p>
            <a:r>
              <a:rPr lang="en-US" dirty="0"/>
              <a:t>Lifecycle of a Report</a:t>
            </a:r>
          </a:p>
        </p:txBody>
      </p:sp>
      <p:sp>
        <p:nvSpPr>
          <p:cNvPr id="9" name="TextBox 8">
            <a:extLst>
              <a:ext uri="{FF2B5EF4-FFF2-40B4-BE49-F238E27FC236}">
                <a16:creationId xmlns:a16="http://schemas.microsoft.com/office/drawing/2014/main" id="{AACC34E8-90C9-2DBE-88C5-C9ACBC878BBF}"/>
              </a:ext>
            </a:extLst>
          </p:cNvPr>
          <p:cNvSpPr txBox="1"/>
          <p:nvPr/>
        </p:nvSpPr>
        <p:spPr>
          <a:xfrm>
            <a:off x="628650" y="2525077"/>
            <a:ext cx="3077738" cy="2169825"/>
          </a:xfrm>
          <a:prstGeom prst="rect">
            <a:avLst/>
          </a:prstGeom>
          <a:noFill/>
        </p:spPr>
        <p:txBody>
          <a:bodyPr wrap="square" anchor="ctr">
            <a:spAutoFit/>
          </a:bodyPr>
          <a:lstStyle/>
          <a:p>
            <a:r>
              <a:rPr lang="en-US" sz="1500" dirty="0">
                <a:solidFill>
                  <a:schemeClr val="tx1"/>
                </a:solidFill>
                <a:latin typeface="Montserrat" pitchFamily="2" charset="77"/>
                <a:cs typeface="Arial" panose="020B0604020202020204" pitchFamily="34" charset="0"/>
              </a:rPr>
              <a:t>The student in crisis or at risk receives the help they need BEFORE they ever get to the point of harming themselves or others.</a:t>
            </a:r>
          </a:p>
          <a:p>
            <a:endParaRPr lang="en-US" sz="1500" dirty="0">
              <a:solidFill>
                <a:schemeClr val="tx1"/>
              </a:solidFill>
              <a:latin typeface="Montserrat" pitchFamily="2" charset="77"/>
              <a:cs typeface="Arial" panose="020B0604020202020204" pitchFamily="34" charset="0"/>
            </a:endParaRPr>
          </a:p>
          <a:p>
            <a:r>
              <a:rPr lang="en-US" sz="1500" dirty="0">
                <a:solidFill>
                  <a:schemeClr val="tx1"/>
                </a:solidFill>
                <a:latin typeface="Montserrat" pitchFamily="2" charset="77"/>
                <a:cs typeface="Arial" panose="020B0604020202020204" pitchFamily="34" charset="0"/>
              </a:rPr>
              <a:t>The report is closed by the responding local school or </a:t>
            </a:r>
            <a:br>
              <a:rPr lang="en-US" sz="1500" dirty="0">
                <a:solidFill>
                  <a:schemeClr val="tx1"/>
                </a:solidFill>
                <a:latin typeface="Montserrat" pitchFamily="2" charset="77"/>
                <a:cs typeface="Arial" panose="020B0604020202020204" pitchFamily="34" charset="0"/>
              </a:rPr>
            </a:br>
            <a:r>
              <a:rPr lang="en-US" sz="1500" dirty="0">
                <a:solidFill>
                  <a:schemeClr val="tx1"/>
                </a:solidFill>
                <a:latin typeface="Montserrat" pitchFamily="2" charset="77"/>
                <a:cs typeface="Arial" panose="020B0604020202020204" pitchFamily="34" charset="0"/>
              </a:rPr>
              <a:t>law enforcement official. </a:t>
            </a:r>
          </a:p>
        </p:txBody>
      </p:sp>
      <p:pic>
        <p:nvPicPr>
          <p:cNvPr id="7" name="Picture 6">
            <a:extLst>
              <a:ext uri="{FF2B5EF4-FFF2-40B4-BE49-F238E27FC236}">
                <a16:creationId xmlns:a16="http://schemas.microsoft.com/office/drawing/2014/main" id="{EC7B2C3D-EA73-BE46-20CE-E5855B921F0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842793" y="-2651938"/>
            <a:ext cx="5500992" cy="8655407"/>
          </a:xfrm>
          <a:prstGeom prst="rect">
            <a:avLst/>
          </a:prstGeom>
        </p:spPr>
      </p:pic>
      <p:sp>
        <p:nvSpPr>
          <p:cNvPr id="10" name="Footer Placeholder 4">
            <a:extLst>
              <a:ext uri="{FF2B5EF4-FFF2-40B4-BE49-F238E27FC236}">
                <a16:creationId xmlns:a16="http://schemas.microsoft.com/office/drawing/2014/main" id="{97E46D9F-2D04-DBDC-C9C4-6BF65BBDBC4B}"/>
              </a:ext>
            </a:extLst>
          </p:cNvPr>
          <p:cNvSpPr txBox="1">
            <a:spLocks/>
          </p:cNvSpPr>
          <p:nvPr/>
        </p:nvSpPr>
        <p:spPr>
          <a:xfrm>
            <a:off x="2268977" y="5675836"/>
            <a:ext cx="6727892" cy="273844"/>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25" dirty="0">
              <a:solidFill>
                <a:srgbClr val="404041"/>
              </a:solidFill>
            </a:endParaRPr>
          </a:p>
        </p:txBody>
      </p:sp>
      <p:pic>
        <p:nvPicPr>
          <p:cNvPr id="3" name="Picture 2" descr="Logo&#10;&#10;Description automatically generated">
            <a:extLst>
              <a:ext uri="{FF2B5EF4-FFF2-40B4-BE49-F238E27FC236}">
                <a16:creationId xmlns:a16="http://schemas.microsoft.com/office/drawing/2014/main" id="{B4A460A4-EFD5-BBF3-23A1-74BE6409E4A1}"/>
              </a:ext>
            </a:extLst>
          </p:cNvPr>
          <p:cNvPicPr>
            <a:picLocks noChangeAspect="1"/>
          </p:cNvPicPr>
          <p:nvPr/>
        </p:nvPicPr>
        <p:blipFill>
          <a:blip r:embed="rId4"/>
          <a:stretch>
            <a:fillRect/>
          </a:stretch>
        </p:blipFill>
        <p:spPr>
          <a:xfrm>
            <a:off x="7415861" y="5133570"/>
            <a:ext cx="1920240" cy="1920240"/>
          </a:xfrm>
          <a:prstGeom prst="rect">
            <a:avLst/>
          </a:prstGeom>
        </p:spPr>
      </p:pic>
    </p:spTree>
    <p:extLst>
      <p:ext uri="{BB962C8B-B14F-4D97-AF65-F5344CB8AC3E}">
        <p14:creationId xmlns:p14="http://schemas.microsoft.com/office/powerpoint/2010/main" val="3932259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1899"/>
        <p:cNvGrpSpPr/>
        <p:nvPr/>
      </p:nvGrpSpPr>
      <p:grpSpPr>
        <a:xfrm>
          <a:off x="0" y="0"/>
          <a:ext cx="0" cy="0"/>
          <a:chOff x="0" y="0"/>
          <a:chExt cx="0" cy="0"/>
        </a:xfrm>
      </p:grpSpPr>
      <p:sp>
        <p:nvSpPr>
          <p:cNvPr id="1900" name="Google Shape;1900;p2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dirty="0">
              <a:solidFill>
                <a:schemeClr val="dk1"/>
              </a:solidFill>
              <a:latin typeface="Calibri"/>
              <a:ea typeface="Calibri"/>
              <a:cs typeface="Calibri"/>
              <a:sym typeface="Calibri"/>
            </a:endParaRPr>
          </a:p>
        </p:txBody>
      </p:sp>
      <p:sp>
        <p:nvSpPr>
          <p:cNvPr id="1901" name="Google Shape;1901;p242"/>
          <p:cNvSpPr txBox="1">
            <a:spLocks noGrp="1"/>
          </p:cNvSpPr>
          <p:nvPr>
            <p:ph type="body" idx="1"/>
          </p:nvPr>
        </p:nvSpPr>
        <p:spPr>
          <a:xfrm>
            <a:off x="457200" y="1798638"/>
            <a:ext cx="8229600" cy="4327901"/>
          </a:xfrm>
          <a:prstGeom prst="rect">
            <a:avLst/>
          </a:prstGeom>
          <a:noFill/>
          <a:ln>
            <a:noFill/>
          </a:ln>
        </p:spPr>
        <p:txBody>
          <a:bodyPr spcFirstLastPara="1" wrap="square" lIns="91425" tIns="45700" rIns="91425" bIns="45700" anchor="t" anchorCtr="0">
            <a:noAutofit/>
          </a:bodyPr>
          <a:lstStyle/>
          <a:p>
            <a:pPr>
              <a:lnSpc>
                <a:spcPct val="70000"/>
              </a:lnSpc>
            </a:pPr>
            <a:endParaRPr lang="en-US" sz="3200" b="1" dirty="0">
              <a:solidFill>
                <a:schemeClr val="tx1"/>
              </a:solidFill>
              <a:latin typeface="Calibri" panose="020F0502020204030204" pitchFamily="34" charset="0"/>
              <a:cs typeface="Calibri" panose="020F0502020204030204" pitchFamily="34" charset="0"/>
            </a:endParaRPr>
          </a:p>
          <a:p>
            <a:pPr>
              <a:lnSpc>
                <a:spcPct val="70000"/>
              </a:lnSpc>
            </a:pPr>
            <a:endParaRPr lang="en-US" b="1" dirty="0">
              <a:solidFill>
                <a:schemeClr val="tx1"/>
              </a:solidFill>
              <a:latin typeface="Calibri" panose="020F0502020204030204" pitchFamily="34" charset="0"/>
              <a:cs typeface="Calibri" panose="020F0502020204030204" pitchFamily="34" charset="0"/>
            </a:endParaRPr>
          </a:p>
          <a:p>
            <a:pPr>
              <a:lnSpc>
                <a:spcPct val="70000"/>
              </a:lnSpc>
            </a:pPr>
            <a:endParaRPr lang="en-US" sz="3200" b="1" dirty="0">
              <a:solidFill>
                <a:schemeClr val="tx1"/>
              </a:solidFill>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chemeClr val="dk1"/>
              </a:buClr>
              <a:buSzPts val="3200"/>
              <a:buFont typeface="Arial"/>
              <a:buChar char="•"/>
            </a:pPr>
            <a:endParaRPr lang="en-US" sz="3200" b="0" i="0" u="none" strike="noStrike" cap="none" dirty="0">
              <a:solidFill>
                <a:schemeClr val="dk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EED3D948-7DB9-4D89-BB5E-913E76869B6E}"/>
              </a:ext>
            </a:extLst>
          </p:cNvPr>
          <p:cNvPicPr>
            <a:picLocks noChangeAspect="1"/>
          </p:cNvPicPr>
          <p:nvPr/>
        </p:nvPicPr>
        <p:blipFill>
          <a:blip r:embed="rId3"/>
          <a:stretch>
            <a:fillRect/>
          </a:stretch>
        </p:blipFill>
        <p:spPr>
          <a:xfrm>
            <a:off x="7393150" y="193227"/>
            <a:ext cx="1920240" cy="1920240"/>
          </a:xfrm>
          <a:prstGeom prst="rect">
            <a:avLst/>
          </a:prstGeom>
        </p:spPr>
      </p:pic>
      <p:sp>
        <p:nvSpPr>
          <p:cNvPr id="4" name="TextBox 3">
            <a:extLst>
              <a:ext uri="{FF2B5EF4-FFF2-40B4-BE49-F238E27FC236}">
                <a16:creationId xmlns:a16="http://schemas.microsoft.com/office/drawing/2014/main" id="{7612880A-1492-E4E5-9A9D-4F2135DC60C2}"/>
              </a:ext>
            </a:extLst>
          </p:cNvPr>
          <p:cNvSpPr txBox="1"/>
          <p:nvPr/>
        </p:nvSpPr>
        <p:spPr>
          <a:xfrm>
            <a:off x="-83820" y="1352328"/>
            <a:ext cx="6530340" cy="954107"/>
          </a:xfrm>
          <a:prstGeom prst="rect">
            <a:avLst/>
          </a:prstGeom>
          <a:noFill/>
        </p:spPr>
        <p:txBody>
          <a:bodyPr wrap="square">
            <a:spAutoFit/>
          </a:bodyPr>
          <a:lstStyle/>
          <a:p>
            <a:r>
              <a:rPr lang="en-US" sz="2800" dirty="0">
                <a:solidFill>
                  <a:schemeClr val="accent1"/>
                </a:solidFill>
              </a:rPr>
              <a:t>Lifecycle of a Report</a:t>
            </a:r>
            <a:br>
              <a:rPr lang="en-US" sz="2800" dirty="0"/>
            </a:br>
            <a:r>
              <a:rPr lang="en-US" sz="2800" dirty="0"/>
              <a:t>Frequently Asked Questions</a:t>
            </a:r>
          </a:p>
        </p:txBody>
      </p:sp>
      <p:pic>
        <p:nvPicPr>
          <p:cNvPr id="5" name="Picture 4" descr="Icon&#10;&#10;Description automatically generated">
            <a:extLst>
              <a:ext uri="{FF2B5EF4-FFF2-40B4-BE49-F238E27FC236}">
                <a16:creationId xmlns:a16="http://schemas.microsoft.com/office/drawing/2014/main" id="{CE335B71-0106-52C7-66B5-44E1A38EE8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994" y="2819865"/>
            <a:ext cx="1068317" cy="953855"/>
          </a:xfrm>
          <a:prstGeom prst="rect">
            <a:avLst/>
          </a:prstGeom>
        </p:spPr>
      </p:pic>
      <p:pic>
        <p:nvPicPr>
          <p:cNvPr id="6" name="Picture 5" descr="Icon&#10;&#10;Description automatically generated">
            <a:extLst>
              <a:ext uri="{FF2B5EF4-FFF2-40B4-BE49-F238E27FC236}">
                <a16:creationId xmlns:a16="http://schemas.microsoft.com/office/drawing/2014/main" id="{CC3221AB-B04E-1263-9E19-EEE90DF6C7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295" y="4151870"/>
            <a:ext cx="1068317" cy="953855"/>
          </a:xfrm>
          <a:prstGeom prst="rect">
            <a:avLst/>
          </a:prstGeom>
        </p:spPr>
      </p:pic>
      <p:sp>
        <p:nvSpPr>
          <p:cNvPr id="11" name="TextBox 10">
            <a:extLst>
              <a:ext uri="{FF2B5EF4-FFF2-40B4-BE49-F238E27FC236}">
                <a16:creationId xmlns:a16="http://schemas.microsoft.com/office/drawing/2014/main" id="{96393902-176C-F45F-EE3A-68E435EAEB5F}"/>
              </a:ext>
            </a:extLst>
          </p:cNvPr>
          <p:cNvSpPr txBox="1"/>
          <p:nvPr/>
        </p:nvSpPr>
        <p:spPr>
          <a:xfrm>
            <a:off x="1205311" y="2429547"/>
            <a:ext cx="7602088" cy="523220"/>
          </a:xfrm>
          <a:prstGeom prst="rect">
            <a:avLst/>
          </a:prstGeom>
          <a:noFill/>
        </p:spPr>
        <p:txBody>
          <a:bodyPr wrap="square">
            <a:spAutoFit/>
          </a:bodyPr>
          <a:lstStyle/>
          <a:p>
            <a:pPr marL="0" indent="0">
              <a:buNone/>
            </a:pPr>
            <a:endParaRPr lang="en-US" sz="1400" b="1" i="1" dirty="0">
              <a:solidFill>
                <a:schemeClr val="bg2"/>
              </a:solidFill>
            </a:endParaRPr>
          </a:p>
          <a:p>
            <a:pPr marL="0" indent="0">
              <a:buNone/>
            </a:pPr>
            <a:endParaRPr lang="en-US" b="1" i="1" dirty="0">
              <a:solidFill>
                <a:schemeClr val="bg2"/>
              </a:solidFill>
            </a:endParaRPr>
          </a:p>
        </p:txBody>
      </p:sp>
      <p:sp>
        <p:nvSpPr>
          <p:cNvPr id="8" name="TextBox 7">
            <a:extLst>
              <a:ext uri="{FF2B5EF4-FFF2-40B4-BE49-F238E27FC236}">
                <a16:creationId xmlns:a16="http://schemas.microsoft.com/office/drawing/2014/main" id="{B60A011E-0F72-F13F-42FC-E5D4BD42A301}"/>
              </a:ext>
            </a:extLst>
          </p:cNvPr>
          <p:cNvSpPr txBox="1"/>
          <p:nvPr/>
        </p:nvSpPr>
        <p:spPr>
          <a:xfrm>
            <a:off x="960121" y="2983712"/>
            <a:ext cx="8093760" cy="2246769"/>
          </a:xfrm>
          <a:prstGeom prst="rect">
            <a:avLst/>
          </a:prstGeom>
          <a:noFill/>
        </p:spPr>
        <p:txBody>
          <a:bodyPr wrap="square">
            <a:spAutoFit/>
          </a:bodyPr>
          <a:lstStyle/>
          <a:p>
            <a:pPr marL="0" indent="0">
              <a:buNone/>
            </a:pPr>
            <a:r>
              <a:rPr lang="en-US" b="1" i="1" dirty="0">
                <a:solidFill>
                  <a:schemeClr val="bg2"/>
                </a:solidFill>
              </a:rPr>
              <a:t>Am I able to find out how my reported safety concern was resolved?</a:t>
            </a:r>
            <a:br>
              <a:rPr lang="en-US" b="1" i="1" dirty="0">
                <a:solidFill>
                  <a:schemeClr val="bg2"/>
                </a:solidFill>
              </a:rPr>
            </a:br>
            <a:r>
              <a:rPr lang="en-US" dirty="0">
                <a:solidFill>
                  <a:schemeClr val="tx1"/>
                </a:solidFill>
              </a:rPr>
              <a:t>No. Because reports are anonymous and all information is confidential, you will not be informed of how a situation was resolved. </a:t>
            </a:r>
          </a:p>
          <a:p>
            <a:endParaRPr lang="en-US" dirty="0">
              <a:solidFill>
                <a:schemeClr val="bg1"/>
              </a:solidFill>
            </a:endParaRPr>
          </a:p>
          <a:p>
            <a:pPr marL="0" indent="0">
              <a:buNone/>
            </a:pPr>
            <a:endParaRPr lang="en-US" b="1" i="1" dirty="0">
              <a:solidFill>
                <a:schemeClr val="bg2"/>
              </a:solidFill>
            </a:endParaRPr>
          </a:p>
          <a:p>
            <a:pPr marL="0" indent="0">
              <a:buNone/>
            </a:pPr>
            <a:r>
              <a:rPr lang="en-US" b="1" i="1" dirty="0">
                <a:solidFill>
                  <a:schemeClr val="bg2"/>
                </a:solidFill>
              </a:rPr>
              <a:t>How does Safe2Say South Dakota determine which school and/or law enforcement official to contact when a report is made? </a:t>
            </a:r>
            <a:br>
              <a:rPr lang="en-US" b="1" i="1" dirty="0">
                <a:solidFill>
                  <a:schemeClr val="bg2"/>
                </a:solidFill>
              </a:rPr>
            </a:br>
            <a:r>
              <a:rPr lang="en-US" dirty="0">
                <a:solidFill>
                  <a:schemeClr val="tx1"/>
                </a:solidFill>
              </a:rPr>
              <a:t>Your community’s school administrators and local law enforcement partners have been identified and added as contacts to be included as part of the Safe2Say South Dakota school safety reporting system. </a:t>
            </a:r>
          </a:p>
        </p:txBody>
      </p:sp>
    </p:spTree>
    <p:extLst>
      <p:ext uri="{BB962C8B-B14F-4D97-AF65-F5344CB8AC3E}">
        <p14:creationId xmlns:p14="http://schemas.microsoft.com/office/powerpoint/2010/main" val="3376800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99"/>
        <p:cNvGrpSpPr/>
        <p:nvPr/>
      </p:nvGrpSpPr>
      <p:grpSpPr>
        <a:xfrm>
          <a:off x="0" y="0"/>
          <a:ext cx="0" cy="0"/>
          <a:chOff x="0" y="0"/>
          <a:chExt cx="0" cy="0"/>
        </a:xfrm>
      </p:grpSpPr>
      <p:sp>
        <p:nvSpPr>
          <p:cNvPr id="1900" name="Google Shape;1900;p2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901" name="Google Shape;1901;p242"/>
          <p:cNvSpPr txBox="1">
            <a:spLocks noGrp="1"/>
          </p:cNvSpPr>
          <p:nvPr>
            <p:ph type="body" idx="1"/>
          </p:nvPr>
        </p:nvSpPr>
        <p:spPr>
          <a:xfrm>
            <a:off x="457200" y="1798638"/>
            <a:ext cx="8229600" cy="4327901"/>
          </a:xfrm>
          <a:prstGeom prst="rect">
            <a:avLst/>
          </a:prstGeom>
          <a:noFill/>
          <a:ln>
            <a:noFill/>
          </a:ln>
        </p:spPr>
        <p:txBody>
          <a:bodyPr spcFirstLastPara="1" wrap="square" lIns="91425" tIns="45700" rIns="91425" bIns="45700" anchor="t" anchorCtr="0">
            <a:noAutofit/>
          </a:bodyPr>
          <a:lstStyle/>
          <a:p>
            <a:pPr>
              <a:lnSpc>
                <a:spcPct val="70000"/>
              </a:lnSpc>
            </a:pPr>
            <a:endParaRPr lang="en-US" sz="3200" b="1" dirty="0">
              <a:solidFill>
                <a:schemeClr val="tx1"/>
              </a:solidFill>
              <a:latin typeface="Calibri" panose="020F0502020204030204" pitchFamily="34" charset="0"/>
              <a:cs typeface="Calibri" panose="020F0502020204030204" pitchFamily="34" charset="0"/>
            </a:endParaRPr>
          </a:p>
          <a:p>
            <a:pPr>
              <a:lnSpc>
                <a:spcPct val="70000"/>
              </a:lnSpc>
            </a:pPr>
            <a:endParaRPr lang="en-US" b="1" dirty="0">
              <a:solidFill>
                <a:schemeClr val="tx1"/>
              </a:solidFill>
              <a:latin typeface="Calibri" panose="020F0502020204030204" pitchFamily="34" charset="0"/>
              <a:cs typeface="Calibri" panose="020F0502020204030204" pitchFamily="34" charset="0"/>
            </a:endParaRPr>
          </a:p>
          <a:p>
            <a:pPr>
              <a:lnSpc>
                <a:spcPct val="70000"/>
              </a:lnSpc>
            </a:pPr>
            <a:endParaRPr lang="en-US" sz="3200" b="1" dirty="0">
              <a:solidFill>
                <a:schemeClr val="tx1"/>
              </a:solidFill>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chemeClr val="dk1"/>
              </a:buClr>
              <a:buSzPts val="3200"/>
              <a:buFont typeface="Arial"/>
              <a:buChar char="•"/>
            </a:pPr>
            <a:endParaRPr lang="en-US" sz="3200" b="0" i="0" u="none" strike="noStrike" cap="none" dirty="0">
              <a:solidFill>
                <a:schemeClr val="dk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EED3D948-7DB9-4D89-BB5E-913E76869B6E}"/>
              </a:ext>
            </a:extLst>
          </p:cNvPr>
          <p:cNvPicPr>
            <a:picLocks noChangeAspect="1"/>
          </p:cNvPicPr>
          <p:nvPr/>
        </p:nvPicPr>
        <p:blipFill>
          <a:blip r:embed="rId3"/>
          <a:stretch>
            <a:fillRect/>
          </a:stretch>
        </p:blipFill>
        <p:spPr>
          <a:xfrm>
            <a:off x="3209770" y="127055"/>
            <a:ext cx="1920240" cy="1920240"/>
          </a:xfrm>
          <a:prstGeom prst="rect">
            <a:avLst/>
          </a:prstGeom>
        </p:spPr>
      </p:pic>
      <p:sp>
        <p:nvSpPr>
          <p:cNvPr id="8" name="TextBox 7">
            <a:extLst>
              <a:ext uri="{FF2B5EF4-FFF2-40B4-BE49-F238E27FC236}">
                <a16:creationId xmlns:a16="http://schemas.microsoft.com/office/drawing/2014/main" id="{34E397C2-DE00-41BF-AF8E-CACD6CE9952A}"/>
              </a:ext>
            </a:extLst>
          </p:cNvPr>
          <p:cNvSpPr txBox="1"/>
          <p:nvPr/>
        </p:nvSpPr>
        <p:spPr>
          <a:xfrm>
            <a:off x="962541" y="2295952"/>
            <a:ext cx="7218917" cy="2831544"/>
          </a:xfrm>
          <a:prstGeom prst="rect">
            <a:avLst/>
          </a:prstGeom>
          <a:noFill/>
        </p:spPr>
        <p:txBody>
          <a:bodyPr wrap="square">
            <a:spAutoFit/>
          </a:bodyPr>
          <a:lstStyle/>
          <a:p>
            <a:pPr marL="0" marR="0" lvl="0" indent="0" algn="ctr" rtl="0">
              <a:spcBef>
                <a:spcPts val="640"/>
              </a:spcBef>
              <a:spcAft>
                <a:spcPts val="0"/>
              </a:spcAft>
              <a:buClr>
                <a:schemeClr val="dk1"/>
              </a:buClr>
              <a:buSzPts val="3200"/>
              <a:buFont typeface="Arial"/>
              <a:buNone/>
            </a:pPr>
            <a:r>
              <a:rPr lang="en-US" sz="2800" b="0" i="0" u="none" strike="noStrike" cap="none" dirty="0">
                <a:solidFill>
                  <a:schemeClr val="dk1"/>
                </a:solidFill>
                <a:latin typeface="Calibri"/>
                <a:ea typeface="Calibri"/>
                <a:cs typeface="Calibri"/>
                <a:sym typeface="Calibri"/>
              </a:rPr>
              <a:t>Goal of Safe2Say South Dakota</a:t>
            </a:r>
          </a:p>
          <a:p>
            <a:pPr marR="0" lvl="0" algn="l" rtl="0">
              <a:spcBef>
                <a:spcPts val="640"/>
              </a:spcBef>
              <a:spcAft>
                <a:spcPts val="0"/>
              </a:spcAft>
              <a:buClr>
                <a:schemeClr val="dk1"/>
              </a:buClr>
              <a:buSzPts val="3200"/>
            </a:pPr>
            <a:endParaRPr lang="en-US" sz="2800" b="0" i="0" u="none" strike="noStrike" cap="none" dirty="0">
              <a:solidFill>
                <a:schemeClr val="dk1"/>
              </a:solidFill>
              <a:latin typeface="Calibri"/>
              <a:ea typeface="Calibri"/>
              <a:cs typeface="Calibri"/>
              <a:sym typeface="Calibri"/>
            </a:endParaRPr>
          </a:p>
          <a:p>
            <a:pPr marL="457200" marR="0" lvl="0" indent="-457200" algn="l" rtl="0">
              <a:spcBef>
                <a:spcPts val="640"/>
              </a:spcBef>
              <a:spcAft>
                <a:spcPts val="0"/>
              </a:spcAft>
              <a:buClr>
                <a:schemeClr val="dk1"/>
              </a:buClr>
              <a:buSzPts val="3200"/>
              <a:buFont typeface="Arial" panose="020B0604020202020204" pitchFamily="34" charset="0"/>
              <a:buChar char="•"/>
            </a:pPr>
            <a:r>
              <a:rPr lang="en-US" sz="2800" b="0" i="0" u="none" strike="noStrike" cap="none" dirty="0">
                <a:solidFill>
                  <a:schemeClr val="dk1"/>
                </a:solidFill>
                <a:latin typeface="Calibri"/>
                <a:ea typeface="Calibri"/>
                <a:cs typeface="Calibri"/>
                <a:sym typeface="Calibri"/>
              </a:rPr>
              <a:t>To intervene at the earliest possible point in the life of a young person who is struggling, helping when they need it before the situation turns into a tragedy.</a:t>
            </a:r>
            <a:endParaRPr lang="en-US" sz="2800" dirty="0"/>
          </a:p>
        </p:txBody>
      </p:sp>
      <p:pic>
        <p:nvPicPr>
          <p:cNvPr id="9" name="Picture 8">
            <a:extLst>
              <a:ext uri="{FF2B5EF4-FFF2-40B4-BE49-F238E27FC236}">
                <a16:creationId xmlns:a16="http://schemas.microsoft.com/office/drawing/2014/main" id="{3DCD9970-E5B1-4B78-A4AA-BFE5886EA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2248" y="4626455"/>
            <a:ext cx="2817223" cy="2112917"/>
          </a:xfrm>
          <a:prstGeom prst="rect">
            <a:avLst/>
          </a:prstGeom>
        </p:spPr>
      </p:pic>
    </p:spTree>
    <p:extLst>
      <p:ext uri="{BB962C8B-B14F-4D97-AF65-F5344CB8AC3E}">
        <p14:creationId xmlns:p14="http://schemas.microsoft.com/office/powerpoint/2010/main" val="31511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9"/>
        <p:cNvGrpSpPr/>
        <p:nvPr/>
      </p:nvGrpSpPr>
      <p:grpSpPr>
        <a:xfrm>
          <a:off x="0" y="0"/>
          <a:ext cx="0" cy="0"/>
          <a:chOff x="0" y="0"/>
          <a:chExt cx="0" cy="0"/>
        </a:xfrm>
      </p:grpSpPr>
      <p:sp>
        <p:nvSpPr>
          <p:cNvPr id="1900" name="Google Shape;1900;p2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901" name="Google Shape;1901;p242"/>
          <p:cNvSpPr txBox="1">
            <a:spLocks noGrp="1"/>
          </p:cNvSpPr>
          <p:nvPr>
            <p:ph type="body" idx="1"/>
          </p:nvPr>
        </p:nvSpPr>
        <p:spPr>
          <a:xfrm>
            <a:off x="0" y="1798638"/>
            <a:ext cx="4867835" cy="4327901"/>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3200"/>
              <a:buNone/>
            </a:pPr>
            <a:r>
              <a:rPr lang="en-US" sz="3200" b="0" i="0" u="none" strike="noStrike" cap="none" dirty="0">
                <a:solidFill>
                  <a:schemeClr val="dk1"/>
                </a:solidFill>
                <a:latin typeface="Calibri"/>
                <a:ea typeface="Calibri"/>
                <a:cs typeface="Calibri"/>
                <a:sym typeface="Calibri"/>
              </a:rPr>
              <a:t>What is Safe2Say South Dakota?</a:t>
            </a:r>
          </a:p>
          <a:p>
            <a:pPr marL="0" marR="0" lvl="0" indent="0" rtl="0">
              <a:spcBef>
                <a:spcPts val="0"/>
              </a:spcBef>
              <a:spcAft>
                <a:spcPts val="0"/>
              </a:spcAft>
              <a:buClr>
                <a:schemeClr val="dk1"/>
              </a:buClr>
              <a:buSzPts val="3200"/>
              <a:buNone/>
            </a:pPr>
            <a:endParaRPr lang="en-US" dirty="0"/>
          </a:p>
          <a:p>
            <a:pPr marL="800100" lvl="1" indent="-342900">
              <a:spcBef>
                <a:spcPts val="0"/>
              </a:spcBef>
              <a:buSzPts val="3200"/>
              <a:buFont typeface="Arial"/>
              <a:buChar char="•"/>
            </a:pPr>
            <a:r>
              <a:rPr lang="en-US" sz="2000" dirty="0"/>
              <a:t>Free anonymous K-12 school safety reporting system.</a:t>
            </a:r>
          </a:p>
          <a:p>
            <a:pPr marL="800100" lvl="1" indent="-342900">
              <a:spcBef>
                <a:spcPts val="0"/>
              </a:spcBef>
              <a:buSzPts val="3200"/>
              <a:buFont typeface="Arial"/>
              <a:buChar char="•"/>
            </a:pPr>
            <a:r>
              <a:rPr lang="en-US" sz="2000" dirty="0"/>
              <a:t>Helps students, teachers, parents, and community members keep South Dakota safe.</a:t>
            </a:r>
          </a:p>
          <a:p>
            <a:pPr marL="800100" lvl="1" indent="-342900">
              <a:spcBef>
                <a:spcPts val="0"/>
              </a:spcBef>
              <a:buSzPts val="3200"/>
              <a:buFont typeface="Arial"/>
              <a:buChar char="•"/>
            </a:pPr>
            <a:r>
              <a:rPr lang="en-US" sz="2000" dirty="0"/>
              <a:t>Helps identify and provide intervention for students in crisis before they harm themselves or others.</a:t>
            </a:r>
            <a:endParaRPr sz="2000" dirty="0"/>
          </a:p>
        </p:txBody>
      </p:sp>
      <p:pic>
        <p:nvPicPr>
          <p:cNvPr id="3" name="Picture 2" descr="Logo&#10;&#10;Description automatically generated">
            <a:extLst>
              <a:ext uri="{FF2B5EF4-FFF2-40B4-BE49-F238E27FC236}">
                <a16:creationId xmlns:a16="http://schemas.microsoft.com/office/drawing/2014/main" id="{EED3D948-7DB9-4D89-BB5E-913E76869B6E}"/>
              </a:ext>
            </a:extLst>
          </p:cNvPr>
          <p:cNvPicPr>
            <a:picLocks noChangeAspect="1"/>
          </p:cNvPicPr>
          <p:nvPr/>
        </p:nvPicPr>
        <p:blipFill>
          <a:blip r:embed="rId3"/>
          <a:stretch>
            <a:fillRect/>
          </a:stretch>
        </p:blipFill>
        <p:spPr>
          <a:xfrm>
            <a:off x="3216645" y="122191"/>
            <a:ext cx="1920240" cy="1920240"/>
          </a:xfrm>
          <a:prstGeom prst="rect">
            <a:avLst/>
          </a:prstGeom>
        </p:spPr>
      </p:pic>
      <p:pic>
        <p:nvPicPr>
          <p:cNvPr id="1026" name="Picture 2" descr="South Dakota Freedom Scholarship | Need-Based College Scholarships">
            <a:extLst>
              <a:ext uri="{FF2B5EF4-FFF2-40B4-BE49-F238E27FC236}">
                <a16:creationId xmlns:a16="http://schemas.microsoft.com/office/drawing/2014/main" id="{30DE8881-9215-0D74-51D0-16FBACBB1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309" y="3027105"/>
            <a:ext cx="3840480" cy="2560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Shape 1899"/>
        <p:cNvGrpSpPr/>
        <p:nvPr/>
      </p:nvGrpSpPr>
      <p:grpSpPr>
        <a:xfrm>
          <a:off x="0" y="0"/>
          <a:ext cx="0" cy="0"/>
          <a:chOff x="0" y="0"/>
          <a:chExt cx="0" cy="0"/>
        </a:xfrm>
      </p:grpSpPr>
      <p:sp useBgFill="1">
        <p:nvSpPr>
          <p:cNvPr id="114" name="Rectangle 113">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911116"/>
            <a:ext cx="515815"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395419"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644382"/>
            <a:ext cx="289201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00" name="Google Shape;1900;p242"/>
          <p:cNvSpPr txBox="1">
            <a:spLocks noGrp="1"/>
          </p:cNvSpPr>
          <p:nvPr>
            <p:ph type="title"/>
          </p:nvPr>
        </p:nvSpPr>
        <p:spPr>
          <a:xfrm>
            <a:off x="860159" y="998002"/>
            <a:ext cx="2387205" cy="1471959"/>
          </a:xfrm>
          <a:prstGeom prst="rect">
            <a:avLst/>
          </a:prstGeom>
        </p:spPr>
        <p:txBody>
          <a:bodyPr spcFirstLastPara="1" lIns="91425" tIns="45700" rIns="91425" bIns="45700" anchorCtr="0">
            <a:normAutofit fontScale="90000"/>
          </a:bodyPr>
          <a:lstStyle/>
          <a:p>
            <a:pPr marL="0" marR="0" lvl="0" indent="0" rtl="0">
              <a:spcBef>
                <a:spcPts val="0"/>
              </a:spcBef>
              <a:spcAft>
                <a:spcPts val="0"/>
              </a:spcAft>
              <a:buClr>
                <a:schemeClr val="dk1"/>
              </a:buClr>
              <a:buSzPts val="4400"/>
              <a:buFont typeface="Calibri"/>
              <a:buNone/>
            </a:pPr>
            <a:r>
              <a:rPr lang="en-US" sz="3100" b="0" i="0" u="none" strike="noStrike" cap="none" dirty="0">
                <a:solidFill>
                  <a:srgbClr val="FFFFFF"/>
                </a:solidFill>
                <a:latin typeface="Calibri"/>
                <a:ea typeface="Calibri"/>
                <a:cs typeface="Calibri"/>
                <a:sym typeface="Calibri"/>
              </a:rPr>
              <a:t>What Safe2Say South Dakota is Not</a:t>
            </a:r>
          </a:p>
        </p:txBody>
      </p:sp>
      <p:sp>
        <p:nvSpPr>
          <p:cNvPr id="1901" name="Google Shape;1901;p242"/>
          <p:cNvSpPr txBox="1">
            <a:spLocks noGrp="1"/>
          </p:cNvSpPr>
          <p:nvPr>
            <p:ph type="body" idx="1"/>
          </p:nvPr>
        </p:nvSpPr>
        <p:spPr>
          <a:xfrm>
            <a:off x="854726" y="2546161"/>
            <a:ext cx="2400338" cy="2985929"/>
          </a:xfrm>
          <a:prstGeom prst="rect">
            <a:avLst/>
          </a:prstGeom>
        </p:spPr>
        <p:txBody>
          <a:bodyPr spcFirstLastPara="1" lIns="91425" tIns="45700" rIns="91425" bIns="45700" anchor="t" anchorCtr="0">
            <a:normAutofit/>
          </a:bodyPr>
          <a:lstStyle/>
          <a:p>
            <a:pPr marL="0" marR="0" lvl="0" indent="0" rtl="0">
              <a:lnSpc>
                <a:spcPct val="90000"/>
              </a:lnSpc>
              <a:spcBef>
                <a:spcPts val="0"/>
              </a:spcBef>
              <a:spcAft>
                <a:spcPts val="0"/>
              </a:spcAft>
              <a:buClr>
                <a:schemeClr val="dk1"/>
              </a:buClr>
              <a:buSzPts val="3200"/>
              <a:buNone/>
            </a:pPr>
            <a:endParaRPr lang="en-US" sz="1600" dirty="0">
              <a:solidFill>
                <a:srgbClr val="FEFFFF"/>
              </a:solidFill>
            </a:endParaRPr>
          </a:p>
          <a:p>
            <a:pPr marL="742950" marR="0" lvl="1" indent="-285750" rtl="0">
              <a:lnSpc>
                <a:spcPct val="90000"/>
              </a:lnSpc>
              <a:spcBef>
                <a:spcPts val="560"/>
              </a:spcBef>
              <a:spcAft>
                <a:spcPts val="0"/>
              </a:spcAft>
              <a:buClr>
                <a:schemeClr val="dk1"/>
              </a:buClr>
              <a:buSzPts val="2800"/>
              <a:buFont typeface="Arial"/>
              <a:buChar char="–"/>
            </a:pPr>
            <a:r>
              <a:rPr lang="en-US" sz="1600" b="0" i="0" u="none" strike="noStrike" cap="none" dirty="0">
                <a:solidFill>
                  <a:srgbClr val="FEFFFF"/>
                </a:solidFill>
                <a:latin typeface="Calibri"/>
                <a:ea typeface="Calibri"/>
                <a:cs typeface="Calibri"/>
                <a:sym typeface="Calibri"/>
              </a:rPr>
              <a:t> Safe2Say South Dakota is not a mental health response or resource unit</a:t>
            </a:r>
          </a:p>
          <a:p>
            <a:pPr marL="742950" marR="0" lvl="1" indent="-285750" rtl="0">
              <a:lnSpc>
                <a:spcPct val="90000"/>
              </a:lnSpc>
              <a:spcBef>
                <a:spcPts val="560"/>
              </a:spcBef>
              <a:spcAft>
                <a:spcPts val="0"/>
              </a:spcAft>
              <a:buClr>
                <a:schemeClr val="dk1"/>
              </a:buClr>
              <a:buSzPts val="2800"/>
              <a:buFont typeface="Arial"/>
              <a:buChar char="–"/>
            </a:pPr>
            <a:r>
              <a:rPr lang="en-US" sz="1600" dirty="0">
                <a:solidFill>
                  <a:srgbClr val="FEFFFF"/>
                </a:solidFill>
              </a:rPr>
              <a:t>A replacement for a trusted adult</a:t>
            </a:r>
            <a:endParaRPr lang="en-US" sz="1600" b="0" i="0" u="none" strike="noStrike" cap="none" dirty="0">
              <a:solidFill>
                <a:srgbClr val="FEFFFF"/>
              </a:solidFill>
              <a:latin typeface="Calibri"/>
              <a:ea typeface="Calibri"/>
              <a:cs typeface="Calibri"/>
              <a:sym typeface="Calibri"/>
            </a:endParaRPr>
          </a:p>
          <a:p>
            <a:pPr marL="457200" marR="0" lvl="1" indent="0" rtl="0">
              <a:lnSpc>
                <a:spcPct val="90000"/>
              </a:lnSpc>
              <a:spcBef>
                <a:spcPts val="560"/>
              </a:spcBef>
              <a:spcAft>
                <a:spcPts val="0"/>
              </a:spcAft>
              <a:buClr>
                <a:schemeClr val="dk1"/>
              </a:buClr>
              <a:buSzPts val="2800"/>
              <a:buNone/>
            </a:pPr>
            <a:r>
              <a:rPr lang="en-US" sz="1600" dirty="0">
                <a:solidFill>
                  <a:srgbClr val="FEFFFF"/>
                </a:solidFill>
              </a:rPr>
              <a:t> </a:t>
            </a:r>
          </a:p>
        </p:txBody>
      </p:sp>
      <p:pic>
        <p:nvPicPr>
          <p:cNvPr id="3" name="Picture 2" descr="Logo&#10;&#10;Description automatically generated">
            <a:extLst>
              <a:ext uri="{FF2B5EF4-FFF2-40B4-BE49-F238E27FC236}">
                <a16:creationId xmlns:a16="http://schemas.microsoft.com/office/drawing/2014/main" id="{C0A62231-4F33-4F20-902A-7F71F2E7BC0D}"/>
              </a:ext>
            </a:extLst>
          </p:cNvPr>
          <p:cNvPicPr>
            <a:picLocks noChangeAspect="1"/>
          </p:cNvPicPr>
          <p:nvPr/>
        </p:nvPicPr>
        <p:blipFill>
          <a:blip r:embed="rId3"/>
          <a:stretch>
            <a:fillRect/>
          </a:stretch>
        </p:blipFill>
        <p:spPr>
          <a:xfrm>
            <a:off x="3748701" y="817137"/>
            <a:ext cx="4904306" cy="4904306"/>
          </a:xfrm>
          <a:prstGeom prst="rect">
            <a:avLst/>
          </a:prstGeom>
        </p:spPr>
      </p:pic>
      <p:sp>
        <p:nvSpPr>
          <p:cNvPr id="2" name="Rectangle 1">
            <a:extLst>
              <a:ext uri="{FF2B5EF4-FFF2-40B4-BE49-F238E27FC236}">
                <a16:creationId xmlns:a16="http://schemas.microsoft.com/office/drawing/2014/main" id="{E6D90BBE-C355-84AD-E3FE-A15836757911}"/>
              </a:ext>
            </a:extLst>
          </p:cNvPr>
          <p:cNvSpPr/>
          <p:nvPr/>
        </p:nvSpPr>
        <p:spPr>
          <a:xfrm>
            <a:off x="0" y="0"/>
            <a:ext cx="9144000" cy="152400"/>
          </a:xfrm>
          <a:prstGeom prst="rect">
            <a:avLst/>
          </a:prstGeom>
          <a:solidFill>
            <a:srgbClr val="636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4" name="Rectangle 3">
            <a:extLst>
              <a:ext uri="{FF2B5EF4-FFF2-40B4-BE49-F238E27FC236}">
                <a16:creationId xmlns:a16="http://schemas.microsoft.com/office/drawing/2014/main" id="{22C61352-A3FA-FA9D-AC77-977912626804}"/>
              </a:ext>
            </a:extLst>
          </p:cNvPr>
          <p:cNvSpPr/>
          <p:nvPr/>
        </p:nvSpPr>
        <p:spPr>
          <a:xfrm>
            <a:off x="0" y="152400"/>
            <a:ext cx="9144000" cy="152400"/>
          </a:xfrm>
          <a:prstGeom prst="rect">
            <a:avLst/>
          </a:prstGeom>
          <a:solidFill>
            <a:srgbClr val="AF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Rectangle 4">
            <a:extLst>
              <a:ext uri="{FF2B5EF4-FFF2-40B4-BE49-F238E27FC236}">
                <a16:creationId xmlns:a16="http://schemas.microsoft.com/office/drawing/2014/main" id="{D848D98F-C689-9B31-A9FE-B5B4F30A7584}"/>
              </a:ext>
            </a:extLst>
          </p:cNvPr>
          <p:cNvSpPr/>
          <p:nvPr/>
        </p:nvSpPr>
        <p:spPr>
          <a:xfrm>
            <a:off x="0" y="304800"/>
            <a:ext cx="9144000" cy="152400"/>
          </a:xfrm>
          <a:prstGeom prst="rect">
            <a:avLst/>
          </a:prstGeom>
          <a:solidFill>
            <a:srgbClr val="004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pic>
        <p:nvPicPr>
          <p:cNvPr id="6" name="Picture 5">
            <a:hlinkClick r:id="rId4"/>
            <a:extLst>
              <a:ext uri="{FF2B5EF4-FFF2-40B4-BE49-F238E27FC236}">
                <a16:creationId xmlns:a16="http://schemas.microsoft.com/office/drawing/2014/main" id="{B0405F55-9276-A2E4-F48D-90B3E521DC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709" y="6137423"/>
            <a:ext cx="688064" cy="481374"/>
          </a:xfrm>
          <a:prstGeom prst="rect">
            <a:avLst/>
          </a:prstGeom>
        </p:spPr>
      </p:pic>
    </p:spTree>
    <p:extLst>
      <p:ext uri="{BB962C8B-B14F-4D97-AF65-F5344CB8AC3E}">
        <p14:creationId xmlns:p14="http://schemas.microsoft.com/office/powerpoint/2010/main" val="184702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68"/>
        <p:cNvGrpSpPr/>
        <p:nvPr/>
      </p:nvGrpSpPr>
      <p:grpSpPr>
        <a:xfrm>
          <a:off x="0" y="0"/>
          <a:ext cx="0" cy="0"/>
          <a:chOff x="0" y="0"/>
          <a:chExt cx="0" cy="0"/>
        </a:xfrm>
      </p:grpSpPr>
      <p:sp>
        <p:nvSpPr>
          <p:cNvPr id="2069" name="Google Shape;2069;p265"/>
          <p:cNvSpPr txBox="1">
            <a:spLocks noGrp="1"/>
          </p:cNvSpPr>
          <p:nvPr>
            <p:ph type="title"/>
          </p:nvPr>
        </p:nvSpPr>
        <p:spPr>
          <a:xfrm>
            <a:off x="457200" y="815926"/>
            <a:ext cx="8229600" cy="12942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dirty="0"/>
              <a:t>False Reporting</a:t>
            </a:r>
            <a:br>
              <a:rPr lang="en-US" sz="3959" b="0" i="0" u="none" strike="noStrike" cap="none" dirty="0">
                <a:solidFill>
                  <a:schemeClr val="dk1"/>
                </a:solidFill>
                <a:latin typeface="Arial"/>
                <a:ea typeface="Arial"/>
                <a:cs typeface="Arial"/>
                <a:sym typeface="Arial"/>
              </a:rPr>
            </a:br>
            <a:r>
              <a:rPr lang="en-US" sz="3959" b="0" i="0" u="none" strike="noStrike" cap="none" dirty="0">
                <a:solidFill>
                  <a:schemeClr val="dk1"/>
                </a:solidFill>
                <a:latin typeface="Arial"/>
                <a:ea typeface="Arial"/>
                <a:cs typeface="Arial"/>
                <a:sym typeface="Arial"/>
              </a:rPr>
              <a:t>            </a:t>
            </a:r>
            <a:endParaRPr sz="3959" b="0" i="0" u="none" strike="noStrike" cap="none" dirty="0">
              <a:solidFill>
                <a:schemeClr val="dk1"/>
              </a:solidFill>
              <a:latin typeface="Calibri"/>
              <a:ea typeface="Calibri"/>
              <a:cs typeface="Calibri"/>
              <a:sym typeface="Calibri"/>
            </a:endParaRPr>
          </a:p>
        </p:txBody>
      </p:sp>
      <p:sp>
        <p:nvSpPr>
          <p:cNvPr id="2070" name="Google Shape;2070;p265"/>
          <p:cNvSpPr txBox="1">
            <a:spLocks noGrp="1"/>
          </p:cNvSpPr>
          <p:nvPr>
            <p:ph type="body" idx="1"/>
          </p:nvPr>
        </p:nvSpPr>
        <p:spPr>
          <a:xfrm>
            <a:off x="457200" y="1447800"/>
            <a:ext cx="8229600" cy="45259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None/>
            </a:pPr>
            <a:endParaRPr lang="en-US" dirty="0"/>
          </a:p>
          <a:p>
            <a:pPr marL="342900" indent="-342900">
              <a:lnSpc>
                <a:spcPct val="90000"/>
              </a:lnSpc>
            </a:pPr>
            <a:endParaRPr lang="en-US" sz="2400" dirty="0"/>
          </a:p>
          <a:p>
            <a:pPr marL="342900" indent="-342900">
              <a:lnSpc>
                <a:spcPct val="90000"/>
              </a:lnSpc>
            </a:pPr>
            <a:r>
              <a:rPr lang="en-US" sz="2400" dirty="0"/>
              <a:t>Safe2Say South Dakota is intended to be a school violence prevention program to save lives.  The website, mobile app, and tip line should be used responsibly to report school safety concerns.</a:t>
            </a:r>
          </a:p>
          <a:p>
            <a:pPr marL="342900" indent="-342900">
              <a:lnSpc>
                <a:spcPct val="90000"/>
              </a:lnSpc>
            </a:pPr>
            <a:endParaRPr lang="en-US" sz="2400" b="0" i="0" u="none" strike="noStrike" cap="none" dirty="0">
              <a:solidFill>
                <a:schemeClr val="dk1"/>
              </a:solidFill>
              <a:latin typeface="Calibri"/>
              <a:ea typeface="Calibri"/>
              <a:cs typeface="Calibri"/>
              <a:sym typeface="Calibri"/>
            </a:endParaRPr>
          </a:p>
          <a:p>
            <a:pPr marL="342900" indent="-342900">
              <a:lnSpc>
                <a:spcPct val="90000"/>
              </a:lnSpc>
            </a:pPr>
            <a:r>
              <a:rPr lang="en-US" sz="2400" dirty="0"/>
              <a:t>Like misusing 911 or filing a false police report, knowingly submitting a false report to Safe2Say South Dakota could have serous consequences, including being charged with a crime.</a:t>
            </a:r>
            <a:endParaRPr sz="2400" b="0" i="0" u="none" strike="noStrike" cap="none" dirty="0">
              <a:solidFill>
                <a:schemeClr val="dk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5814D04A-A0AA-41DC-A270-2EEC17FE0316}"/>
              </a:ext>
            </a:extLst>
          </p:cNvPr>
          <p:cNvPicPr>
            <a:picLocks noChangeAspect="1"/>
          </p:cNvPicPr>
          <p:nvPr/>
        </p:nvPicPr>
        <p:blipFill>
          <a:blip r:embed="rId3"/>
          <a:stretch>
            <a:fillRect/>
          </a:stretch>
        </p:blipFill>
        <p:spPr>
          <a:xfrm>
            <a:off x="7105998" y="113001"/>
            <a:ext cx="2286000" cy="2286000"/>
          </a:xfrm>
          <a:prstGeom prst="rect">
            <a:avLst/>
          </a:prstGeom>
        </p:spPr>
      </p:pic>
    </p:spTree>
    <p:extLst>
      <p:ext uri="{BB962C8B-B14F-4D97-AF65-F5344CB8AC3E}">
        <p14:creationId xmlns:p14="http://schemas.microsoft.com/office/powerpoint/2010/main" val="3874541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75"/>
        <p:cNvGrpSpPr/>
        <p:nvPr/>
      </p:nvGrpSpPr>
      <p:grpSpPr>
        <a:xfrm>
          <a:off x="0" y="0"/>
          <a:ext cx="0" cy="0"/>
          <a:chOff x="0" y="0"/>
          <a:chExt cx="0" cy="0"/>
        </a:xfrm>
      </p:grpSpPr>
      <p:sp>
        <p:nvSpPr>
          <p:cNvPr id="2076" name="Google Shape;2076;p266"/>
          <p:cNvSpPr txBox="1">
            <a:spLocks noGrp="1"/>
          </p:cNvSpPr>
          <p:nvPr>
            <p:ph type="title"/>
          </p:nvPr>
        </p:nvSpPr>
        <p:spPr>
          <a:xfrm>
            <a:off x="457200" y="381000"/>
            <a:ext cx="82296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br>
              <a:rPr lang="en-US" sz="3959" b="0" i="0" u="none" strike="noStrike" cap="none" dirty="0">
                <a:solidFill>
                  <a:schemeClr val="dk1"/>
                </a:solidFill>
                <a:latin typeface="Arial"/>
                <a:ea typeface="Arial"/>
                <a:cs typeface="Arial"/>
                <a:sym typeface="Arial"/>
              </a:rPr>
            </a:br>
            <a:r>
              <a:rPr lang="en-US" sz="3959" b="0" i="0" u="none" strike="noStrike" cap="none" dirty="0">
                <a:solidFill>
                  <a:schemeClr val="dk1"/>
                </a:solidFill>
                <a:latin typeface="Arial"/>
                <a:ea typeface="Arial"/>
                <a:cs typeface="Arial"/>
                <a:sym typeface="Arial"/>
              </a:rPr>
              <a:t>            </a:t>
            </a:r>
            <a:endParaRPr sz="3959" b="0" i="0" u="none" strike="noStrike" cap="none" dirty="0">
              <a:solidFill>
                <a:schemeClr val="dk1"/>
              </a:solidFill>
              <a:latin typeface="Calibri"/>
              <a:ea typeface="Calibri"/>
              <a:cs typeface="Calibri"/>
              <a:sym typeface="Calibri"/>
            </a:endParaRPr>
          </a:p>
        </p:txBody>
      </p:sp>
      <p:sp>
        <p:nvSpPr>
          <p:cNvPr id="2077" name="Google Shape;2077;p266"/>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ctr" rtl="0">
              <a:spcBef>
                <a:spcPts val="640"/>
              </a:spcBef>
              <a:spcAft>
                <a:spcPts val="0"/>
              </a:spcAft>
              <a:buClr>
                <a:schemeClr val="dk1"/>
              </a:buClr>
              <a:buSzPts val="3200"/>
              <a:buFont typeface="Arial"/>
              <a:buNone/>
            </a:pPr>
            <a:r>
              <a:rPr lang="en-US" sz="6600" b="1" i="0" u="none" strike="noStrike" cap="none" dirty="0">
                <a:solidFill>
                  <a:schemeClr val="dk1"/>
                </a:solidFill>
                <a:latin typeface="Calibri"/>
                <a:ea typeface="Calibri"/>
                <a:cs typeface="Calibri"/>
                <a:sym typeface="Calibri"/>
              </a:rPr>
              <a:t>Thank you for your time and interest in the Safe2Say South Dakota program!</a:t>
            </a:r>
            <a:endParaRPr sz="66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1955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06"/>
        <p:cNvGrpSpPr/>
        <p:nvPr/>
      </p:nvGrpSpPr>
      <p:grpSpPr>
        <a:xfrm>
          <a:off x="0" y="0"/>
          <a:ext cx="0" cy="0"/>
          <a:chOff x="0" y="0"/>
          <a:chExt cx="0" cy="0"/>
        </a:xfrm>
      </p:grpSpPr>
      <p:sp>
        <p:nvSpPr>
          <p:cNvPr id="1907" name="Google Shape;1907;p243"/>
          <p:cNvSpPr txBox="1">
            <a:spLocks noGrp="1"/>
          </p:cNvSpPr>
          <p:nvPr>
            <p:ph type="title"/>
          </p:nvPr>
        </p:nvSpPr>
        <p:spPr>
          <a:xfrm>
            <a:off x="1485900" y="1063229"/>
            <a:ext cx="6172200" cy="857250"/>
          </a:xfrm>
          <a:prstGeom prst="rect">
            <a:avLst/>
          </a:prstGeom>
          <a:noFill/>
          <a:ln>
            <a:noFill/>
          </a:ln>
        </p:spPr>
        <p:txBody>
          <a:bodyPr spcFirstLastPara="1" wrap="square" lIns="68569" tIns="34275" rIns="68569" bIns="34275" anchor="ctr" anchorCtr="0">
            <a:noAutofit/>
          </a:bodyPr>
          <a:lstStyle/>
          <a:p>
            <a:endParaRPr/>
          </a:p>
        </p:txBody>
      </p:sp>
      <p:sp>
        <p:nvSpPr>
          <p:cNvPr id="1908" name="Google Shape;1908;p243"/>
          <p:cNvSpPr txBox="1">
            <a:spLocks noGrp="1"/>
          </p:cNvSpPr>
          <p:nvPr>
            <p:ph type="body" idx="1"/>
          </p:nvPr>
        </p:nvSpPr>
        <p:spPr>
          <a:xfrm>
            <a:off x="858982" y="2057406"/>
            <a:ext cx="6799118" cy="4495794"/>
          </a:xfrm>
          <a:prstGeom prst="rect">
            <a:avLst/>
          </a:prstGeom>
          <a:noFill/>
          <a:ln>
            <a:noFill/>
          </a:ln>
        </p:spPr>
        <p:txBody>
          <a:bodyPr spcFirstLastPara="1" wrap="square" lIns="68569" tIns="34275" rIns="68569" bIns="34275" anchor="t" anchorCtr="0">
            <a:noAutofit/>
          </a:bodyPr>
          <a:lstStyle/>
          <a:p>
            <a:pPr marL="342900" lvl="1" indent="0">
              <a:buNone/>
            </a:pPr>
            <a:endParaRPr lang="en-US" sz="1900" dirty="0"/>
          </a:p>
          <a:p>
            <a:pPr marL="342900" lvl="1" indent="0">
              <a:buNone/>
            </a:pPr>
            <a:endParaRPr lang="en-US" sz="1900" dirty="0"/>
          </a:p>
          <a:p>
            <a:pPr marL="342900" lvl="1" indent="0" algn="ctr">
              <a:buNone/>
            </a:pPr>
            <a:r>
              <a:rPr lang="en-US" sz="2400" dirty="0"/>
              <a:t>Questions?</a:t>
            </a:r>
          </a:p>
          <a:p>
            <a:pPr marL="342900" lvl="1" indent="0" algn="ctr">
              <a:buNone/>
            </a:pPr>
            <a:endParaRPr lang="en-US" sz="1800" dirty="0"/>
          </a:p>
          <a:p>
            <a:pPr marL="342900" lvl="1" indent="0" algn="ctr">
              <a:buNone/>
            </a:pPr>
            <a:r>
              <a:rPr lang="en-US" sz="1800" dirty="0"/>
              <a:t>Email School Safety Program Director Brett Garland</a:t>
            </a:r>
          </a:p>
          <a:p>
            <a:pPr marL="342900" lvl="1" indent="0" algn="ctr">
              <a:buNone/>
            </a:pPr>
            <a:r>
              <a:rPr lang="en-US" sz="1800" dirty="0">
                <a:hlinkClick r:id="rId3"/>
              </a:rPr>
              <a:t>Brett.Garland@state.sd.us</a:t>
            </a:r>
            <a:endParaRPr lang="en-US" sz="1800" dirty="0"/>
          </a:p>
          <a:p>
            <a:pPr marL="342900" lvl="1" indent="0">
              <a:buNone/>
            </a:pPr>
            <a:endParaRPr lang="en-US" sz="1800" dirty="0"/>
          </a:p>
          <a:p>
            <a:pPr marL="342900" lvl="1" indent="0" algn="ctr">
              <a:buNone/>
            </a:pPr>
            <a:r>
              <a:rPr lang="en-US" sz="1800" dirty="0"/>
              <a:t>Find more information about Safe2Say South Dakota and the South Dakota School Safety Center at: </a:t>
            </a:r>
            <a:r>
              <a:rPr lang="en-US" sz="1800" dirty="0">
                <a:solidFill>
                  <a:srgbClr val="FF0000"/>
                </a:solidFill>
              </a:rPr>
              <a:t>https://safe2say.sd.gov/</a:t>
            </a:r>
          </a:p>
          <a:p>
            <a:pPr marL="342900" lvl="1" indent="0">
              <a:buNone/>
            </a:pPr>
            <a:endParaRPr lang="en-US" sz="1400" dirty="0"/>
          </a:p>
          <a:p>
            <a:pPr marL="342900" lvl="1" indent="0">
              <a:buNone/>
            </a:pPr>
            <a:endParaRPr lang="en-US" sz="1400" dirty="0"/>
          </a:p>
          <a:p>
            <a:pPr marL="342900" lvl="1" indent="0">
              <a:buNone/>
            </a:pPr>
            <a:r>
              <a:rPr lang="en-US" sz="1400" dirty="0"/>
              <a:t>Safe2Say South Dakota is a program of the South Dakota Department of Public Safety.</a:t>
            </a:r>
          </a:p>
          <a:p>
            <a:pPr marL="342900" lvl="1" indent="0">
              <a:buNone/>
            </a:pPr>
            <a:endParaRPr lang="en-US" sz="1900" dirty="0"/>
          </a:p>
          <a:p>
            <a:pPr marL="342900" lvl="1" indent="0">
              <a:buNone/>
            </a:pPr>
            <a:endParaRPr lang="en-US" sz="1900" dirty="0"/>
          </a:p>
          <a:p>
            <a:pPr marL="342900" lvl="1" indent="0">
              <a:buNone/>
            </a:pPr>
            <a:endParaRPr lang="en-US" sz="1900" dirty="0"/>
          </a:p>
          <a:p>
            <a:pPr marL="342900" lvl="1" indent="0">
              <a:buNone/>
            </a:pPr>
            <a:endParaRPr dirty="0"/>
          </a:p>
          <a:p>
            <a:pPr marL="257175" indent="-104775">
              <a:buNone/>
            </a:pPr>
            <a:endParaRPr dirty="0"/>
          </a:p>
        </p:txBody>
      </p:sp>
      <p:pic>
        <p:nvPicPr>
          <p:cNvPr id="3" name="Picture 2" descr="Logo&#10;&#10;Description automatically generated">
            <a:extLst>
              <a:ext uri="{FF2B5EF4-FFF2-40B4-BE49-F238E27FC236}">
                <a16:creationId xmlns:a16="http://schemas.microsoft.com/office/drawing/2014/main" id="{078CE5DE-E540-4F76-B797-3DF743BA2D0F}"/>
              </a:ext>
            </a:extLst>
          </p:cNvPr>
          <p:cNvPicPr>
            <a:picLocks noChangeAspect="1"/>
          </p:cNvPicPr>
          <p:nvPr/>
        </p:nvPicPr>
        <p:blipFill>
          <a:blip r:embed="rId4"/>
          <a:stretch>
            <a:fillRect/>
          </a:stretch>
        </p:blipFill>
        <p:spPr>
          <a:xfrm>
            <a:off x="3200400" y="51552"/>
            <a:ext cx="2743200" cy="2743200"/>
          </a:xfrm>
          <a:prstGeom prst="rect">
            <a:avLst/>
          </a:prstGeom>
        </p:spPr>
      </p:pic>
      <p:sp>
        <p:nvSpPr>
          <p:cNvPr id="2" name="Rectangle 1">
            <a:extLst>
              <a:ext uri="{FF2B5EF4-FFF2-40B4-BE49-F238E27FC236}">
                <a16:creationId xmlns:a16="http://schemas.microsoft.com/office/drawing/2014/main" id="{E2DAC0E9-747D-D2D0-F444-9941B0580C15}"/>
              </a:ext>
            </a:extLst>
          </p:cNvPr>
          <p:cNvSpPr/>
          <p:nvPr/>
        </p:nvSpPr>
        <p:spPr>
          <a:xfrm>
            <a:off x="0" y="0"/>
            <a:ext cx="9144000" cy="152400"/>
          </a:xfrm>
          <a:prstGeom prst="rect">
            <a:avLst/>
          </a:prstGeom>
          <a:solidFill>
            <a:srgbClr val="636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4" name="Rectangle 3">
            <a:extLst>
              <a:ext uri="{FF2B5EF4-FFF2-40B4-BE49-F238E27FC236}">
                <a16:creationId xmlns:a16="http://schemas.microsoft.com/office/drawing/2014/main" id="{71320BA9-FB57-E78C-706E-ED5EC1955BCA}"/>
              </a:ext>
            </a:extLst>
          </p:cNvPr>
          <p:cNvSpPr/>
          <p:nvPr/>
        </p:nvSpPr>
        <p:spPr>
          <a:xfrm>
            <a:off x="0" y="152400"/>
            <a:ext cx="9144000" cy="152400"/>
          </a:xfrm>
          <a:prstGeom prst="rect">
            <a:avLst/>
          </a:prstGeom>
          <a:solidFill>
            <a:srgbClr val="AF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6" name="Rectangle 5">
            <a:extLst>
              <a:ext uri="{FF2B5EF4-FFF2-40B4-BE49-F238E27FC236}">
                <a16:creationId xmlns:a16="http://schemas.microsoft.com/office/drawing/2014/main" id="{FAF78FB2-5CA8-5E65-1F1E-4959DB6DDBE3}"/>
              </a:ext>
            </a:extLst>
          </p:cNvPr>
          <p:cNvSpPr/>
          <p:nvPr/>
        </p:nvSpPr>
        <p:spPr>
          <a:xfrm>
            <a:off x="0" y="304800"/>
            <a:ext cx="9144000" cy="152400"/>
          </a:xfrm>
          <a:prstGeom prst="rect">
            <a:avLst/>
          </a:prstGeom>
          <a:solidFill>
            <a:srgbClr val="004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pic>
        <p:nvPicPr>
          <p:cNvPr id="8" name="Picture 7">
            <a:hlinkClick r:id="rId5"/>
            <a:extLst>
              <a:ext uri="{FF2B5EF4-FFF2-40B4-BE49-F238E27FC236}">
                <a16:creationId xmlns:a16="http://schemas.microsoft.com/office/drawing/2014/main" id="{58C99003-97B7-662E-62CA-F183D14BCF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2138" y="6282627"/>
            <a:ext cx="688064" cy="481374"/>
          </a:xfrm>
          <a:prstGeom prst="rect">
            <a:avLst/>
          </a:prstGeom>
        </p:spPr>
      </p:pic>
      <p:pic>
        <p:nvPicPr>
          <p:cNvPr id="5" name="Picture 4">
            <a:hlinkClick r:id="rId5"/>
            <a:extLst>
              <a:ext uri="{FF2B5EF4-FFF2-40B4-BE49-F238E27FC236}">
                <a16:creationId xmlns:a16="http://schemas.microsoft.com/office/drawing/2014/main" id="{A303783C-A66B-648D-EA37-44FAE007EB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6426" y="5611891"/>
            <a:ext cx="522808" cy="365760"/>
          </a:xfrm>
          <a:prstGeom prst="rect">
            <a:avLst/>
          </a:prstGeom>
        </p:spPr>
      </p:pic>
    </p:spTree>
    <p:extLst>
      <p:ext uri="{BB962C8B-B14F-4D97-AF65-F5344CB8AC3E}">
        <p14:creationId xmlns:p14="http://schemas.microsoft.com/office/powerpoint/2010/main" val="856577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6">
            <a:extLst>
              <a:ext uri="{FF2B5EF4-FFF2-40B4-BE49-F238E27FC236}">
                <a16:creationId xmlns:a16="http://schemas.microsoft.com/office/drawing/2014/main" id="{541E0028-3A65-C83D-9646-83666BBE9AF6}"/>
              </a:ext>
            </a:extLst>
          </p:cNvPr>
          <p:cNvPicPr>
            <a:picLocks noGrp="1" noChangeAspect="1"/>
          </p:cNvPicPr>
          <p:nvPr>
            <p:ph type="pic" idx="10"/>
          </p:nvPr>
        </p:nvPicPr>
        <p:blipFill>
          <a:blip r:embed="rId3" cstate="screen">
            <a:extLst>
              <a:ext uri="{28A0092B-C50C-407E-A947-70E740481C1C}">
                <a14:useLocalDpi xmlns:a14="http://schemas.microsoft.com/office/drawing/2010/main"/>
              </a:ext>
            </a:extLst>
          </a:blip>
          <a:srcRect/>
          <a:stretch/>
        </p:blipFill>
        <p:spPr>
          <a:xfrm>
            <a:off x="1" y="857250"/>
            <a:ext cx="5036820" cy="5143500"/>
          </a:xfrm>
          <a:effectLst/>
        </p:spPr>
      </p:pic>
      <p:sp>
        <p:nvSpPr>
          <p:cNvPr id="19" name="Rectangle 18">
            <a:extLst>
              <a:ext uri="{FF2B5EF4-FFF2-40B4-BE49-F238E27FC236}">
                <a16:creationId xmlns:a16="http://schemas.microsoft.com/office/drawing/2014/main" id="{E25D49A3-E509-6CA1-2C63-C83F768724FD}"/>
              </a:ext>
            </a:extLst>
          </p:cNvPr>
          <p:cNvSpPr/>
          <p:nvPr/>
        </p:nvSpPr>
        <p:spPr>
          <a:xfrm>
            <a:off x="5036820" y="1066802"/>
            <a:ext cx="4107179" cy="5143500"/>
          </a:xfrm>
          <a:prstGeom prst="rect">
            <a:avLst/>
          </a:prstGeom>
          <a:solidFill>
            <a:schemeClr val="accent1"/>
          </a:solidFill>
          <a:ln>
            <a:noFill/>
          </a:ln>
          <a:effectLst>
            <a:outerShdw blurRad="759548" sx="106132" sy="106132" algn="ctr" rotWithShape="0">
              <a:prstClr val="black">
                <a:alpha val="54886"/>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00406ABC-66C5-E84E-314A-13D3AFF6B110}"/>
              </a:ext>
            </a:extLst>
          </p:cNvPr>
          <p:cNvSpPr>
            <a:spLocks noGrp="1"/>
          </p:cNvSpPr>
          <p:nvPr>
            <p:ph type="title"/>
          </p:nvPr>
        </p:nvSpPr>
        <p:spPr>
          <a:xfrm>
            <a:off x="5242681" y="647698"/>
            <a:ext cx="3438404" cy="1467679"/>
          </a:xfrm>
        </p:spPr>
        <p:txBody>
          <a:bodyPr/>
          <a:lstStyle/>
          <a:p>
            <a:r>
              <a:rPr lang="en-US" sz="3600" dirty="0">
                <a:solidFill>
                  <a:schemeClr val="bg2"/>
                </a:solidFill>
              </a:rPr>
              <a:t>Safe2Say South Dakota</a:t>
            </a:r>
          </a:p>
        </p:txBody>
      </p:sp>
      <p:sp>
        <p:nvSpPr>
          <p:cNvPr id="3" name="Content Placeholder 2">
            <a:extLst>
              <a:ext uri="{FF2B5EF4-FFF2-40B4-BE49-F238E27FC236}">
                <a16:creationId xmlns:a16="http://schemas.microsoft.com/office/drawing/2014/main" id="{74BBE308-66FF-9DE5-0521-198E6B1D41BD}"/>
              </a:ext>
            </a:extLst>
          </p:cNvPr>
          <p:cNvSpPr>
            <a:spLocks noGrp="1"/>
          </p:cNvSpPr>
          <p:nvPr>
            <p:ph idx="1"/>
          </p:nvPr>
        </p:nvSpPr>
        <p:spPr>
          <a:xfrm>
            <a:off x="5242681" y="2141420"/>
            <a:ext cx="2848094" cy="3368663"/>
          </a:xfrm>
        </p:spPr>
        <p:txBody>
          <a:bodyPr>
            <a:noAutofit/>
          </a:bodyPr>
          <a:lstStyle/>
          <a:p>
            <a:pPr marL="0" indent="0">
              <a:lnSpc>
                <a:spcPct val="110000"/>
              </a:lnSpc>
              <a:buClr>
                <a:schemeClr val="bg2"/>
              </a:buClr>
              <a:buNone/>
            </a:pPr>
            <a:r>
              <a:rPr lang="en-US" sz="1200" b="1" dirty="0">
                <a:solidFill>
                  <a:schemeClr val="bg1"/>
                </a:solidFill>
              </a:rPr>
              <a:t>Helps prevent: </a:t>
            </a:r>
          </a:p>
          <a:p>
            <a:pPr>
              <a:lnSpc>
                <a:spcPct val="110000"/>
              </a:lnSpc>
              <a:buClr>
                <a:schemeClr val="bg2"/>
              </a:buClr>
            </a:pPr>
            <a:r>
              <a:rPr lang="en-US" sz="1200" dirty="0">
                <a:solidFill>
                  <a:schemeClr val="bg1"/>
                </a:solidFill>
              </a:rPr>
              <a:t>School violence</a:t>
            </a:r>
          </a:p>
          <a:p>
            <a:pPr>
              <a:lnSpc>
                <a:spcPct val="110000"/>
              </a:lnSpc>
              <a:buClr>
                <a:schemeClr val="bg2"/>
              </a:buClr>
            </a:pPr>
            <a:r>
              <a:rPr lang="en-US" sz="1200" dirty="0">
                <a:solidFill>
                  <a:schemeClr val="bg1"/>
                </a:solidFill>
              </a:rPr>
              <a:t>Unlawful possession of weapons </a:t>
            </a:r>
          </a:p>
          <a:p>
            <a:pPr>
              <a:lnSpc>
                <a:spcPct val="110000"/>
              </a:lnSpc>
              <a:buClr>
                <a:schemeClr val="bg2"/>
              </a:buClr>
            </a:pPr>
            <a:r>
              <a:rPr lang="en-US" sz="1200" dirty="0">
                <a:solidFill>
                  <a:schemeClr val="bg1"/>
                </a:solidFill>
              </a:rPr>
              <a:t>Self-harm </a:t>
            </a:r>
          </a:p>
          <a:p>
            <a:pPr>
              <a:lnSpc>
                <a:spcPct val="110000"/>
              </a:lnSpc>
              <a:buClr>
                <a:schemeClr val="bg2"/>
              </a:buClr>
            </a:pPr>
            <a:r>
              <a:rPr lang="en-US" sz="1200" dirty="0">
                <a:solidFill>
                  <a:schemeClr val="bg1"/>
                </a:solidFill>
              </a:rPr>
              <a:t>Other forms of victimization </a:t>
            </a:r>
            <a:br>
              <a:rPr lang="en-US" sz="1200" dirty="0">
                <a:solidFill>
                  <a:schemeClr val="bg1"/>
                </a:solidFill>
              </a:rPr>
            </a:br>
            <a:r>
              <a:rPr lang="en-US" sz="1200" dirty="0">
                <a:solidFill>
                  <a:schemeClr val="bg1"/>
                </a:solidFill>
              </a:rPr>
              <a:t>and threatening behavior</a:t>
            </a:r>
          </a:p>
          <a:p>
            <a:pPr marL="0" indent="0">
              <a:lnSpc>
                <a:spcPct val="110000"/>
              </a:lnSpc>
              <a:buClr>
                <a:schemeClr val="bg2"/>
              </a:buClr>
              <a:buNone/>
            </a:pPr>
            <a:endParaRPr lang="en-US" sz="1200" b="1" dirty="0">
              <a:solidFill>
                <a:schemeClr val="bg1"/>
              </a:solidFill>
            </a:endParaRPr>
          </a:p>
          <a:p>
            <a:pPr marL="0" indent="0">
              <a:lnSpc>
                <a:spcPct val="110000"/>
              </a:lnSpc>
              <a:buClr>
                <a:schemeClr val="bg2"/>
              </a:buClr>
              <a:buNone/>
            </a:pPr>
            <a:r>
              <a:rPr lang="en-US" sz="1200" b="1" dirty="0">
                <a:solidFill>
                  <a:schemeClr val="bg1"/>
                </a:solidFill>
              </a:rPr>
              <a:t>Helps enable: </a:t>
            </a:r>
          </a:p>
          <a:p>
            <a:pPr>
              <a:lnSpc>
                <a:spcPct val="110000"/>
              </a:lnSpc>
              <a:buClr>
                <a:schemeClr val="bg2"/>
              </a:buClr>
            </a:pPr>
            <a:r>
              <a:rPr lang="en-US" sz="1200" dirty="0">
                <a:solidFill>
                  <a:schemeClr val="bg1"/>
                </a:solidFill>
              </a:rPr>
              <a:t>School administrators and law enforcement to work together for effective interventions </a:t>
            </a:r>
          </a:p>
        </p:txBody>
      </p:sp>
      <p:sp>
        <p:nvSpPr>
          <p:cNvPr id="7" name="Footer Placeholder 4">
            <a:extLst>
              <a:ext uri="{FF2B5EF4-FFF2-40B4-BE49-F238E27FC236}">
                <a16:creationId xmlns:a16="http://schemas.microsoft.com/office/drawing/2014/main" id="{22ED5327-1124-CFEA-9916-CB0D84E35DAD}"/>
              </a:ext>
            </a:extLst>
          </p:cNvPr>
          <p:cNvSpPr txBox="1">
            <a:spLocks/>
          </p:cNvSpPr>
          <p:nvPr/>
        </p:nvSpPr>
        <p:spPr>
          <a:xfrm>
            <a:off x="2268977" y="5675836"/>
            <a:ext cx="6727892" cy="273844"/>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i="1" dirty="0">
                <a:solidFill>
                  <a:schemeClr val="bg1"/>
                </a:solidFill>
              </a:rPr>
              <a:t>|</a:t>
            </a:r>
            <a:endParaRPr lang="en-US" sz="825" b="1" dirty="0">
              <a:solidFill>
                <a:schemeClr val="bg2"/>
              </a:solidFill>
            </a:endParaRPr>
          </a:p>
          <a:p>
            <a:endParaRPr lang="en-US" sz="825" dirty="0">
              <a:solidFill>
                <a:schemeClr val="bg1"/>
              </a:solidFill>
            </a:endParaRPr>
          </a:p>
        </p:txBody>
      </p:sp>
      <p:pic>
        <p:nvPicPr>
          <p:cNvPr id="4" name="Content Placeholder 5" descr="Logo&#10;&#10;Description automatically generated">
            <a:extLst>
              <a:ext uri="{FF2B5EF4-FFF2-40B4-BE49-F238E27FC236}">
                <a16:creationId xmlns:a16="http://schemas.microsoft.com/office/drawing/2014/main" id="{4384AE0B-C8BE-DEF0-411D-D7D18AE01DEC}"/>
              </a:ext>
            </a:extLst>
          </p:cNvPr>
          <p:cNvPicPr>
            <a:picLocks noChangeAspect="1"/>
          </p:cNvPicPr>
          <p:nvPr/>
        </p:nvPicPr>
        <p:blipFill>
          <a:blip r:embed="rId4"/>
          <a:stretch>
            <a:fillRect/>
          </a:stretch>
        </p:blipFill>
        <p:spPr>
          <a:xfrm>
            <a:off x="7703939" y="5449548"/>
            <a:ext cx="1645920" cy="1645920"/>
          </a:xfrm>
          <a:prstGeom prst="rect">
            <a:avLst/>
          </a:prstGeom>
        </p:spPr>
      </p:pic>
    </p:spTree>
    <p:extLst>
      <p:ext uri="{BB962C8B-B14F-4D97-AF65-F5344CB8AC3E}">
        <p14:creationId xmlns:p14="http://schemas.microsoft.com/office/powerpoint/2010/main" val="2383399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a:extLst>
              <a:ext uri="{FF2B5EF4-FFF2-40B4-BE49-F238E27FC236}">
                <a16:creationId xmlns:a16="http://schemas.microsoft.com/office/drawing/2014/main" id="{C0136101-ABA2-B12C-A8D7-D898001825D9}"/>
              </a:ext>
            </a:extLst>
          </p:cNvPr>
          <p:cNvSpPr/>
          <p:nvPr/>
        </p:nvSpPr>
        <p:spPr>
          <a:xfrm>
            <a:off x="2835007" y="2684083"/>
            <a:ext cx="1486480" cy="1486466"/>
          </a:xfrm>
          <a:prstGeom prst="roundRect">
            <a:avLst/>
          </a:prstGeom>
          <a:solidFill>
            <a:schemeClr val="tx2"/>
          </a:solidFill>
          <a:ln w="76200">
            <a:solidFill>
              <a:schemeClr val="bg2"/>
            </a:solidFill>
          </a:ln>
          <a:effectLst>
            <a:outerShdw blurRad="279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1C26868F-1B80-BB0B-9C49-989839DCA0D7}"/>
              </a:ext>
            </a:extLst>
          </p:cNvPr>
          <p:cNvSpPr>
            <a:spLocks noGrp="1"/>
          </p:cNvSpPr>
          <p:nvPr>
            <p:ph type="title"/>
          </p:nvPr>
        </p:nvSpPr>
        <p:spPr>
          <a:xfrm>
            <a:off x="457200" y="598026"/>
            <a:ext cx="8229600" cy="1133497"/>
          </a:xfrm>
        </p:spPr>
        <p:txBody>
          <a:bodyPr/>
          <a:lstStyle/>
          <a:p>
            <a:r>
              <a:rPr lang="en-US" dirty="0"/>
              <a:t>Connecting Concerns, Creating Action</a:t>
            </a:r>
          </a:p>
        </p:txBody>
      </p:sp>
      <p:sp>
        <p:nvSpPr>
          <p:cNvPr id="3" name="Content Placeholder 2">
            <a:extLst>
              <a:ext uri="{FF2B5EF4-FFF2-40B4-BE49-F238E27FC236}">
                <a16:creationId xmlns:a16="http://schemas.microsoft.com/office/drawing/2014/main" id="{F19E8D45-A0D4-C428-6793-AE89F579A609}"/>
              </a:ext>
            </a:extLst>
          </p:cNvPr>
          <p:cNvSpPr>
            <a:spLocks noGrp="1"/>
          </p:cNvSpPr>
          <p:nvPr>
            <p:ph idx="1"/>
          </p:nvPr>
        </p:nvSpPr>
        <p:spPr>
          <a:xfrm>
            <a:off x="749820" y="1809346"/>
            <a:ext cx="7886700" cy="489442"/>
          </a:xfrm>
        </p:spPr>
        <p:txBody>
          <a:bodyPr/>
          <a:lstStyle/>
          <a:p>
            <a:pPr marL="0" indent="0">
              <a:buNone/>
            </a:pPr>
            <a:r>
              <a:rPr lang="en-US" dirty="0"/>
              <a:t>Free anonymous school safety reporting system: </a:t>
            </a:r>
          </a:p>
        </p:txBody>
      </p:sp>
      <p:sp>
        <p:nvSpPr>
          <p:cNvPr id="7" name="Rectangle 6">
            <a:extLst>
              <a:ext uri="{FF2B5EF4-FFF2-40B4-BE49-F238E27FC236}">
                <a16:creationId xmlns:a16="http://schemas.microsoft.com/office/drawing/2014/main" id="{81A1BC6A-CD4E-C530-F1FE-3FD9E5561894}"/>
              </a:ext>
            </a:extLst>
          </p:cNvPr>
          <p:cNvSpPr/>
          <p:nvPr/>
        </p:nvSpPr>
        <p:spPr>
          <a:xfrm>
            <a:off x="749820" y="4317418"/>
            <a:ext cx="1681623" cy="885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900" b="1" dirty="0">
                <a:solidFill>
                  <a:schemeClr val="tx1"/>
                </a:solidFill>
                <a:latin typeface="Montserrat" pitchFamily="2" charset="77"/>
                <a:cs typeface="Arial" panose="020B0604020202020204" pitchFamily="34" charset="0"/>
              </a:rPr>
              <a:t>Safety concerns of students, teachers, parents and community members</a:t>
            </a:r>
          </a:p>
        </p:txBody>
      </p:sp>
      <p:sp>
        <p:nvSpPr>
          <p:cNvPr id="9" name="Rectangle 8">
            <a:extLst>
              <a:ext uri="{FF2B5EF4-FFF2-40B4-BE49-F238E27FC236}">
                <a16:creationId xmlns:a16="http://schemas.microsoft.com/office/drawing/2014/main" id="{1F75041A-6FC4-C266-9AF7-38A56C614573}"/>
              </a:ext>
            </a:extLst>
          </p:cNvPr>
          <p:cNvSpPr/>
          <p:nvPr/>
        </p:nvSpPr>
        <p:spPr>
          <a:xfrm>
            <a:off x="4828610" y="4317418"/>
            <a:ext cx="1523637" cy="885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900" b="1" dirty="0">
                <a:solidFill>
                  <a:schemeClr val="tx1"/>
                </a:solidFill>
                <a:latin typeface="Montserrat" pitchFamily="2" charset="77"/>
                <a:cs typeface="Arial" panose="020B0604020202020204" pitchFamily="34" charset="0"/>
              </a:rPr>
              <a:t>Local school contacts, law enforcement </a:t>
            </a:r>
            <a:br>
              <a:rPr lang="en-US" sz="900" b="1" dirty="0">
                <a:solidFill>
                  <a:schemeClr val="tx1"/>
                </a:solidFill>
                <a:latin typeface="Montserrat" pitchFamily="2" charset="77"/>
                <a:cs typeface="Arial" panose="020B0604020202020204" pitchFamily="34" charset="0"/>
              </a:rPr>
            </a:br>
            <a:r>
              <a:rPr lang="en-US" sz="900" b="1" dirty="0">
                <a:solidFill>
                  <a:schemeClr val="tx1"/>
                </a:solidFill>
                <a:latin typeface="Montserrat" pitchFamily="2" charset="77"/>
                <a:cs typeface="Arial" panose="020B0604020202020204" pitchFamily="34" charset="0"/>
              </a:rPr>
              <a:t>and/or other </a:t>
            </a:r>
            <a:br>
              <a:rPr lang="en-US" sz="900" b="1" dirty="0">
                <a:solidFill>
                  <a:schemeClr val="tx1"/>
                </a:solidFill>
                <a:latin typeface="Montserrat" pitchFamily="2" charset="77"/>
                <a:cs typeface="Arial" panose="020B0604020202020204" pitchFamily="34" charset="0"/>
              </a:rPr>
            </a:br>
            <a:r>
              <a:rPr lang="en-US" sz="900" b="1" dirty="0">
                <a:solidFill>
                  <a:schemeClr val="tx1"/>
                </a:solidFill>
                <a:latin typeface="Montserrat" pitchFamily="2" charset="77"/>
                <a:cs typeface="Arial" panose="020B0604020202020204" pitchFamily="34" charset="0"/>
              </a:rPr>
              <a:t>community partners </a:t>
            </a:r>
          </a:p>
          <a:p>
            <a:pPr algn="ctr"/>
            <a:endParaRPr lang="en-US" sz="900" b="1" dirty="0">
              <a:solidFill>
                <a:schemeClr val="tx1"/>
              </a:solidFill>
              <a:latin typeface="Montserrat" pitchFamily="2" charset="77"/>
              <a:cs typeface="Arial" panose="020B0604020202020204" pitchFamily="34" charset="0"/>
            </a:endParaRPr>
          </a:p>
        </p:txBody>
      </p:sp>
      <p:sp>
        <p:nvSpPr>
          <p:cNvPr id="10" name="Rectangle 9">
            <a:extLst>
              <a:ext uri="{FF2B5EF4-FFF2-40B4-BE49-F238E27FC236}">
                <a16:creationId xmlns:a16="http://schemas.microsoft.com/office/drawing/2014/main" id="{13C97406-7EEC-B822-3115-F69EE59849F8}"/>
              </a:ext>
            </a:extLst>
          </p:cNvPr>
          <p:cNvSpPr/>
          <p:nvPr/>
        </p:nvSpPr>
        <p:spPr>
          <a:xfrm>
            <a:off x="6836229" y="4317418"/>
            <a:ext cx="1523637" cy="885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900" b="1" dirty="0">
                <a:solidFill>
                  <a:schemeClr val="tx1"/>
                </a:solidFill>
                <a:latin typeface="Montserrat" pitchFamily="2" charset="77"/>
                <a:cs typeface="Arial" panose="020B0604020202020204" pitchFamily="34" charset="0"/>
              </a:rPr>
              <a:t>Outreach and support </a:t>
            </a:r>
            <a:br>
              <a:rPr lang="en-US" sz="900" b="1" dirty="0">
                <a:solidFill>
                  <a:schemeClr val="tx1"/>
                </a:solidFill>
                <a:latin typeface="Montserrat" pitchFamily="2" charset="77"/>
                <a:cs typeface="Arial" panose="020B0604020202020204" pitchFamily="34" charset="0"/>
              </a:rPr>
            </a:br>
            <a:r>
              <a:rPr lang="en-US" sz="900" b="1" dirty="0">
                <a:solidFill>
                  <a:schemeClr val="tx1"/>
                </a:solidFill>
                <a:latin typeface="Montserrat" pitchFamily="2" charset="77"/>
                <a:cs typeface="Arial" panose="020B0604020202020204" pitchFamily="34" charset="0"/>
              </a:rPr>
              <a:t>to student in crisis </a:t>
            </a:r>
          </a:p>
        </p:txBody>
      </p:sp>
      <p:sp>
        <p:nvSpPr>
          <p:cNvPr id="11" name="Rectangle 10">
            <a:extLst>
              <a:ext uri="{FF2B5EF4-FFF2-40B4-BE49-F238E27FC236}">
                <a16:creationId xmlns:a16="http://schemas.microsoft.com/office/drawing/2014/main" id="{5EB6F27E-7DE1-9232-D089-CE216F701C9F}"/>
              </a:ext>
            </a:extLst>
          </p:cNvPr>
          <p:cNvSpPr/>
          <p:nvPr/>
        </p:nvSpPr>
        <p:spPr>
          <a:xfrm>
            <a:off x="2841420" y="4317418"/>
            <a:ext cx="1486481" cy="885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900" b="1" dirty="0">
                <a:solidFill>
                  <a:schemeClr val="tx1"/>
                </a:solidFill>
                <a:latin typeface="Montserrat" pitchFamily="2" charset="77"/>
                <a:cs typeface="Arial" panose="020B0604020202020204" pitchFamily="34" charset="0"/>
              </a:rPr>
              <a:t>Safe2Say South Dakota</a:t>
            </a:r>
          </a:p>
        </p:txBody>
      </p:sp>
      <p:pic>
        <p:nvPicPr>
          <p:cNvPr id="16" name="Picture 15" descr="Icon&#10;&#10;Description automatically generated">
            <a:extLst>
              <a:ext uri="{FF2B5EF4-FFF2-40B4-BE49-F238E27FC236}">
                <a16:creationId xmlns:a16="http://schemas.microsoft.com/office/drawing/2014/main" id="{9E7E281F-412C-3760-A563-AB3A5D768B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1443" y="3331264"/>
            <a:ext cx="284325" cy="195473"/>
          </a:xfrm>
          <a:prstGeom prst="rect">
            <a:avLst/>
          </a:prstGeom>
        </p:spPr>
      </p:pic>
      <p:pic>
        <p:nvPicPr>
          <p:cNvPr id="17" name="Picture 16" descr="Icon&#10;&#10;Description automatically generated">
            <a:extLst>
              <a:ext uri="{FF2B5EF4-FFF2-40B4-BE49-F238E27FC236}">
                <a16:creationId xmlns:a16="http://schemas.microsoft.com/office/drawing/2014/main" id="{861A0C1C-1863-D8E6-FA72-09BA14E12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0837" y="3331264"/>
            <a:ext cx="284325" cy="195473"/>
          </a:xfrm>
          <a:prstGeom prst="rect">
            <a:avLst/>
          </a:prstGeom>
        </p:spPr>
      </p:pic>
      <p:pic>
        <p:nvPicPr>
          <p:cNvPr id="18" name="Picture 17" descr="Icon&#10;&#10;Description automatically generated">
            <a:extLst>
              <a:ext uri="{FF2B5EF4-FFF2-40B4-BE49-F238E27FC236}">
                <a16:creationId xmlns:a16="http://schemas.microsoft.com/office/drawing/2014/main" id="{5A980ED3-977C-9FE3-9CE9-F39E02E092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7089" y="3331264"/>
            <a:ext cx="284325" cy="195473"/>
          </a:xfrm>
          <a:prstGeom prst="rect">
            <a:avLst/>
          </a:prstGeom>
        </p:spPr>
      </p:pic>
      <p:pic>
        <p:nvPicPr>
          <p:cNvPr id="33" name="Picture 32">
            <a:extLst>
              <a:ext uri="{FF2B5EF4-FFF2-40B4-BE49-F238E27FC236}">
                <a16:creationId xmlns:a16="http://schemas.microsoft.com/office/drawing/2014/main" id="{5BAFB585-A383-3384-88A9-E6048D43118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92048" y="2684083"/>
            <a:ext cx="1404087" cy="1418325"/>
          </a:xfrm>
          <a:prstGeom prst="roundRect">
            <a:avLst/>
          </a:prstGeom>
          <a:ln w="76200">
            <a:solidFill>
              <a:schemeClr val="tx2"/>
            </a:solidFill>
          </a:ln>
          <a:effectLst>
            <a:outerShdw blurRad="279400" dist="38100" dir="5400000" algn="t" rotWithShape="0">
              <a:prstClr val="black">
                <a:alpha val="40000"/>
              </a:prstClr>
            </a:outerShdw>
          </a:effectLst>
        </p:spPr>
      </p:pic>
      <p:pic>
        <p:nvPicPr>
          <p:cNvPr id="39" name="Picture 38">
            <a:extLst>
              <a:ext uri="{FF2B5EF4-FFF2-40B4-BE49-F238E27FC236}">
                <a16:creationId xmlns:a16="http://schemas.microsoft.com/office/drawing/2014/main" id="{A8F7C0D8-5B34-5794-E8A7-357C2D8EE9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75162" y="2684083"/>
            <a:ext cx="1404087" cy="1418325"/>
          </a:xfrm>
          <a:prstGeom prst="roundRect">
            <a:avLst/>
          </a:prstGeom>
          <a:ln w="76200">
            <a:solidFill>
              <a:schemeClr val="accent1"/>
            </a:solidFill>
          </a:ln>
          <a:effectLst>
            <a:outerShdw blurRad="279400" dist="38100" dir="5400000" algn="t" rotWithShape="0">
              <a:prstClr val="black">
                <a:alpha val="40000"/>
              </a:prstClr>
            </a:outerShdw>
          </a:effectLst>
        </p:spPr>
      </p:pic>
      <p:pic>
        <p:nvPicPr>
          <p:cNvPr id="41" name="Picture 40" descr="A picture containing person, indoor&#10;&#10;Description automatically generated">
            <a:extLst>
              <a:ext uri="{FF2B5EF4-FFF2-40B4-BE49-F238E27FC236}">
                <a16:creationId xmlns:a16="http://schemas.microsoft.com/office/drawing/2014/main" id="{241A39D0-051A-2164-4634-41593827B9D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17131" y="2682529"/>
            <a:ext cx="1404087" cy="1418325"/>
          </a:xfrm>
          <a:prstGeom prst="roundRect">
            <a:avLst/>
          </a:prstGeom>
          <a:ln w="76200">
            <a:solidFill>
              <a:schemeClr val="accent1"/>
            </a:solidFill>
          </a:ln>
          <a:effectLst>
            <a:outerShdw blurRad="279400" dist="38100" dir="5400000" algn="t" rotWithShape="0">
              <a:prstClr val="black">
                <a:alpha val="40000"/>
              </a:prstClr>
            </a:outerShdw>
          </a:effectLst>
        </p:spPr>
      </p:pic>
      <p:pic>
        <p:nvPicPr>
          <p:cNvPr id="4" name="Content Placeholder 5" descr="Logo&#10;&#10;Description automatically generated">
            <a:extLst>
              <a:ext uri="{FF2B5EF4-FFF2-40B4-BE49-F238E27FC236}">
                <a16:creationId xmlns:a16="http://schemas.microsoft.com/office/drawing/2014/main" id="{DF2D55EB-B886-53B9-4DD4-7CE4EA44060B}"/>
              </a:ext>
            </a:extLst>
          </p:cNvPr>
          <p:cNvPicPr>
            <a:picLocks noChangeAspect="1"/>
          </p:cNvPicPr>
          <p:nvPr/>
        </p:nvPicPr>
        <p:blipFill>
          <a:blip r:embed="rId7"/>
          <a:stretch>
            <a:fillRect/>
          </a:stretch>
        </p:blipFill>
        <p:spPr>
          <a:xfrm>
            <a:off x="2550793" y="2449056"/>
            <a:ext cx="2011680" cy="1938118"/>
          </a:xfrm>
          <a:prstGeom prst="rect">
            <a:avLst/>
          </a:prstGeom>
        </p:spPr>
      </p:pic>
      <p:pic>
        <p:nvPicPr>
          <p:cNvPr id="5" name="Content Placeholder 5" descr="Logo&#10;&#10;Description automatically generated">
            <a:extLst>
              <a:ext uri="{FF2B5EF4-FFF2-40B4-BE49-F238E27FC236}">
                <a16:creationId xmlns:a16="http://schemas.microsoft.com/office/drawing/2014/main" id="{AD6FB613-0712-C363-E1B8-C8E98A6C404A}"/>
              </a:ext>
            </a:extLst>
          </p:cNvPr>
          <p:cNvPicPr>
            <a:picLocks noChangeAspect="1"/>
          </p:cNvPicPr>
          <p:nvPr/>
        </p:nvPicPr>
        <p:blipFill>
          <a:blip r:embed="rId7"/>
          <a:stretch>
            <a:fillRect/>
          </a:stretch>
        </p:blipFill>
        <p:spPr>
          <a:xfrm>
            <a:off x="7327603" y="5120640"/>
            <a:ext cx="1737360" cy="1737360"/>
          </a:xfrm>
          <a:prstGeom prst="rect">
            <a:avLst/>
          </a:prstGeom>
        </p:spPr>
      </p:pic>
    </p:spTree>
    <p:extLst>
      <p:ext uri="{BB962C8B-B14F-4D97-AF65-F5344CB8AC3E}">
        <p14:creationId xmlns:p14="http://schemas.microsoft.com/office/powerpoint/2010/main" val="1821546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16388C50-0939-BB17-33A6-8DDCCC45C5BA}"/>
              </a:ext>
            </a:extLst>
          </p:cNvPr>
          <p:cNvSpPr/>
          <p:nvPr/>
        </p:nvSpPr>
        <p:spPr>
          <a:xfrm>
            <a:off x="-127213" y="2101348"/>
            <a:ext cx="9398425" cy="2850919"/>
          </a:xfrm>
          <a:prstGeom prst="roundRect">
            <a:avLst/>
          </a:prstGeom>
          <a:solidFill>
            <a:schemeClr val="bg2"/>
          </a:solidFill>
          <a:ln>
            <a:noFill/>
          </a:ln>
          <a:effectLst>
            <a:outerShdw blurRad="454842"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a16="http://schemas.microsoft.com/office/drawing/2014/main" id="{36F987F8-C159-30D4-DB43-8AB9A937EC9F}"/>
              </a:ext>
            </a:extLst>
          </p:cNvPr>
          <p:cNvSpPr>
            <a:spLocks noGrp="1"/>
          </p:cNvSpPr>
          <p:nvPr>
            <p:ph type="title"/>
          </p:nvPr>
        </p:nvSpPr>
        <p:spPr/>
        <p:txBody>
          <a:bodyPr/>
          <a:lstStyle/>
          <a:p>
            <a:r>
              <a:rPr lang="en-US" dirty="0"/>
              <a:t>Safe2Say South Dakota:  </a:t>
            </a:r>
          </a:p>
        </p:txBody>
      </p:sp>
      <p:sp>
        <p:nvSpPr>
          <p:cNvPr id="8" name="TextBox 7">
            <a:extLst>
              <a:ext uri="{FF2B5EF4-FFF2-40B4-BE49-F238E27FC236}">
                <a16:creationId xmlns:a16="http://schemas.microsoft.com/office/drawing/2014/main" id="{83A2EBE7-8D5D-08AE-6736-CB389AF6BDC3}"/>
              </a:ext>
            </a:extLst>
          </p:cNvPr>
          <p:cNvSpPr txBox="1"/>
          <p:nvPr/>
        </p:nvSpPr>
        <p:spPr>
          <a:xfrm>
            <a:off x="315046" y="2659423"/>
            <a:ext cx="2854688" cy="1712777"/>
          </a:xfrm>
          <a:prstGeom prst="rect">
            <a:avLst/>
          </a:prstGeom>
          <a:noFill/>
        </p:spPr>
        <p:txBody>
          <a:bodyPr wrap="square" rtlCol="0">
            <a:spAutoFit/>
          </a:bodyPr>
          <a:lstStyle/>
          <a:p>
            <a:r>
              <a:rPr lang="en-US" sz="1350" b="1" dirty="0">
                <a:solidFill>
                  <a:srgbClr val="FF0000"/>
                </a:solidFill>
                <a:latin typeface="Montserrat" pitchFamily="2" charset="77"/>
                <a:cs typeface="Arial" panose="020B0604020202020204" pitchFamily="34" charset="0"/>
              </a:rPr>
              <a:t>Offers Early Intervention</a:t>
            </a:r>
          </a:p>
          <a:p>
            <a:endParaRPr lang="en-US" sz="1350" b="1" dirty="0">
              <a:solidFill>
                <a:schemeClr val="accent1"/>
              </a:solidFill>
              <a:latin typeface="Montserrat" pitchFamily="2" charset="77"/>
              <a:cs typeface="Arial" panose="020B0604020202020204" pitchFamily="34" charset="0"/>
            </a:endParaRPr>
          </a:p>
          <a:p>
            <a:pPr>
              <a:lnSpc>
                <a:spcPct val="120000"/>
              </a:lnSpc>
            </a:pPr>
            <a:r>
              <a:rPr lang="en-US" sz="1350" dirty="0">
                <a:solidFill>
                  <a:schemeClr val="bg1"/>
                </a:solidFill>
                <a:latin typeface="Montserrat" pitchFamily="2" charset="77"/>
                <a:cs typeface="Arial" panose="020B0604020202020204" pitchFamily="34" charset="0"/>
              </a:rPr>
              <a:t>Identify and help a student who is struggling before they cause harm to</a:t>
            </a:r>
          </a:p>
          <a:p>
            <a:pPr>
              <a:lnSpc>
                <a:spcPct val="120000"/>
              </a:lnSpc>
            </a:pPr>
            <a:r>
              <a:rPr lang="en-US" sz="1350" dirty="0">
                <a:solidFill>
                  <a:schemeClr val="bg1"/>
                </a:solidFill>
                <a:latin typeface="Montserrat" pitchFamily="2" charset="77"/>
                <a:cs typeface="Arial" panose="020B0604020202020204" pitchFamily="34" charset="0"/>
              </a:rPr>
              <a:t>themselves or others</a:t>
            </a:r>
          </a:p>
          <a:p>
            <a:endParaRPr lang="en-US" sz="1350" b="1" dirty="0">
              <a:solidFill>
                <a:schemeClr val="accent1"/>
              </a:solidFill>
              <a:latin typeface="Montserrat" pitchFamily="2" charset="77"/>
              <a:cs typeface="Arial" panose="020B0604020202020204" pitchFamily="34" charset="0"/>
            </a:endParaRPr>
          </a:p>
        </p:txBody>
      </p:sp>
      <p:sp>
        <p:nvSpPr>
          <p:cNvPr id="10" name="TextBox 9">
            <a:extLst>
              <a:ext uri="{FF2B5EF4-FFF2-40B4-BE49-F238E27FC236}">
                <a16:creationId xmlns:a16="http://schemas.microsoft.com/office/drawing/2014/main" id="{BA5253A7-3C3F-076A-9077-FE8B8F078E5B}"/>
              </a:ext>
            </a:extLst>
          </p:cNvPr>
          <p:cNvSpPr txBox="1"/>
          <p:nvPr/>
        </p:nvSpPr>
        <p:spPr>
          <a:xfrm>
            <a:off x="3387183" y="2659423"/>
            <a:ext cx="2592659" cy="1734770"/>
          </a:xfrm>
          <a:prstGeom prst="rect">
            <a:avLst/>
          </a:prstGeom>
          <a:noFill/>
        </p:spPr>
        <p:txBody>
          <a:bodyPr wrap="square" rtlCol="0">
            <a:spAutoFit/>
          </a:bodyPr>
          <a:lstStyle/>
          <a:p>
            <a:r>
              <a:rPr lang="en-US" sz="1350" b="1" dirty="0">
                <a:solidFill>
                  <a:srgbClr val="FF0000"/>
                </a:solidFill>
                <a:latin typeface="Montserrat" pitchFamily="2" charset="77"/>
                <a:cs typeface="Arial" panose="020B0604020202020204" pitchFamily="34" charset="0"/>
              </a:rPr>
              <a:t>Empowers Students</a:t>
            </a:r>
          </a:p>
          <a:p>
            <a:endParaRPr lang="en-US" sz="1350" b="1" dirty="0">
              <a:solidFill>
                <a:schemeClr val="accent1"/>
              </a:solidFill>
              <a:latin typeface="Montserrat" pitchFamily="2" charset="77"/>
              <a:cs typeface="Arial" panose="020B0604020202020204" pitchFamily="34" charset="0"/>
            </a:endParaRPr>
          </a:p>
          <a:p>
            <a:pPr>
              <a:lnSpc>
                <a:spcPct val="120000"/>
              </a:lnSpc>
            </a:pPr>
            <a:r>
              <a:rPr lang="en-US" sz="1350" dirty="0">
                <a:solidFill>
                  <a:schemeClr val="bg1"/>
                </a:solidFill>
                <a:latin typeface="Montserrat" pitchFamily="2" charset="77"/>
                <a:cs typeface="Arial" panose="020B0604020202020204" pitchFamily="34" charset="0"/>
              </a:rPr>
              <a:t>Advocate for your school and community by speaking out for others </a:t>
            </a:r>
            <a:br>
              <a:rPr lang="en-US" sz="1350" dirty="0">
                <a:solidFill>
                  <a:schemeClr val="bg1"/>
                </a:solidFill>
                <a:latin typeface="Montserrat" pitchFamily="2" charset="77"/>
                <a:cs typeface="Arial" panose="020B0604020202020204" pitchFamily="34" charset="0"/>
              </a:rPr>
            </a:br>
            <a:r>
              <a:rPr lang="en-US" sz="1350" dirty="0">
                <a:solidFill>
                  <a:schemeClr val="bg1"/>
                </a:solidFill>
                <a:latin typeface="Montserrat" pitchFamily="2" charset="77"/>
                <a:cs typeface="Arial" panose="020B0604020202020204" pitchFamily="34" charset="0"/>
              </a:rPr>
              <a:t>to play a role in keeping everyone safe</a:t>
            </a:r>
          </a:p>
        </p:txBody>
      </p:sp>
      <p:sp>
        <p:nvSpPr>
          <p:cNvPr id="11" name="TextBox 10">
            <a:extLst>
              <a:ext uri="{FF2B5EF4-FFF2-40B4-BE49-F238E27FC236}">
                <a16:creationId xmlns:a16="http://schemas.microsoft.com/office/drawing/2014/main" id="{CA9E239B-F672-4BB8-DAB1-E9F0BC5D0CFD}"/>
              </a:ext>
            </a:extLst>
          </p:cNvPr>
          <p:cNvSpPr txBox="1"/>
          <p:nvPr/>
        </p:nvSpPr>
        <p:spPr>
          <a:xfrm>
            <a:off x="6055108" y="2659423"/>
            <a:ext cx="2751563" cy="1485471"/>
          </a:xfrm>
          <a:prstGeom prst="rect">
            <a:avLst/>
          </a:prstGeom>
          <a:noFill/>
        </p:spPr>
        <p:txBody>
          <a:bodyPr wrap="square" rtlCol="0">
            <a:spAutoFit/>
          </a:bodyPr>
          <a:lstStyle/>
          <a:p>
            <a:r>
              <a:rPr lang="en-US" sz="1350" b="1" dirty="0">
                <a:solidFill>
                  <a:srgbClr val="FF0000"/>
                </a:solidFill>
                <a:latin typeface="Montserrat" pitchFamily="2" charset="77"/>
                <a:cs typeface="Arial" panose="020B0604020202020204" pitchFamily="34" charset="0"/>
              </a:rPr>
              <a:t>Strengthens Community</a:t>
            </a:r>
          </a:p>
          <a:p>
            <a:endParaRPr lang="en-US" sz="1350" b="1" dirty="0">
              <a:solidFill>
                <a:schemeClr val="accent1"/>
              </a:solidFill>
              <a:latin typeface="Montserrat" pitchFamily="2" charset="77"/>
              <a:cs typeface="Arial" panose="020B0604020202020204" pitchFamily="34" charset="0"/>
            </a:endParaRPr>
          </a:p>
          <a:p>
            <a:pPr>
              <a:lnSpc>
                <a:spcPct val="120000"/>
              </a:lnSpc>
            </a:pPr>
            <a:r>
              <a:rPr lang="en-US" sz="1350" dirty="0">
                <a:solidFill>
                  <a:schemeClr val="bg1"/>
                </a:solidFill>
                <a:latin typeface="Montserrat" pitchFamily="2" charset="77"/>
                <a:cs typeface="Arial" panose="020B0604020202020204" pitchFamily="34" charset="0"/>
              </a:rPr>
              <a:t>Support communities in working together to prevent and protect against acts of violence </a:t>
            </a:r>
          </a:p>
        </p:txBody>
      </p:sp>
      <p:cxnSp>
        <p:nvCxnSpPr>
          <p:cNvPr id="13" name="Straight Connector 12">
            <a:extLst>
              <a:ext uri="{FF2B5EF4-FFF2-40B4-BE49-F238E27FC236}">
                <a16:creationId xmlns:a16="http://schemas.microsoft.com/office/drawing/2014/main" id="{822D1012-748F-E890-386C-7F1BEBC65D18}"/>
              </a:ext>
            </a:extLst>
          </p:cNvPr>
          <p:cNvCxnSpPr/>
          <p:nvPr/>
        </p:nvCxnSpPr>
        <p:spPr>
          <a:xfrm>
            <a:off x="3228277" y="2396117"/>
            <a:ext cx="0" cy="221630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B0EF3AE-46CE-7721-B639-DF480CC07BCC}"/>
              </a:ext>
            </a:extLst>
          </p:cNvPr>
          <p:cNvCxnSpPr/>
          <p:nvPr/>
        </p:nvCxnSpPr>
        <p:spPr>
          <a:xfrm>
            <a:off x="6055111" y="2396117"/>
            <a:ext cx="0" cy="221630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ooter Placeholder 4">
            <a:extLst>
              <a:ext uri="{FF2B5EF4-FFF2-40B4-BE49-F238E27FC236}">
                <a16:creationId xmlns:a16="http://schemas.microsoft.com/office/drawing/2014/main" id="{0D3D0A47-A207-46E7-20ED-F565EB7473B1}"/>
              </a:ext>
            </a:extLst>
          </p:cNvPr>
          <p:cNvSpPr txBox="1">
            <a:spLocks/>
          </p:cNvSpPr>
          <p:nvPr/>
        </p:nvSpPr>
        <p:spPr>
          <a:xfrm>
            <a:off x="2268977" y="5675836"/>
            <a:ext cx="6727892" cy="273844"/>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25" dirty="0">
              <a:solidFill>
                <a:srgbClr val="404041"/>
              </a:solidFill>
            </a:endParaRPr>
          </a:p>
        </p:txBody>
      </p:sp>
      <p:pic>
        <p:nvPicPr>
          <p:cNvPr id="3" name="Content Placeholder 5" descr="Logo&#10;&#10;Description automatically generated">
            <a:extLst>
              <a:ext uri="{FF2B5EF4-FFF2-40B4-BE49-F238E27FC236}">
                <a16:creationId xmlns:a16="http://schemas.microsoft.com/office/drawing/2014/main" id="{F71A36B8-6929-5124-4280-71BC572FE9D4}"/>
              </a:ext>
            </a:extLst>
          </p:cNvPr>
          <p:cNvPicPr>
            <a:picLocks noChangeAspect="1"/>
          </p:cNvPicPr>
          <p:nvPr/>
        </p:nvPicPr>
        <p:blipFill>
          <a:blip r:embed="rId3"/>
          <a:stretch>
            <a:fillRect/>
          </a:stretch>
        </p:blipFill>
        <p:spPr>
          <a:xfrm>
            <a:off x="7327603" y="5120640"/>
            <a:ext cx="1737360" cy="1737360"/>
          </a:xfrm>
          <a:prstGeom prst="rect">
            <a:avLst/>
          </a:prstGeom>
        </p:spPr>
      </p:pic>
    </p:spTree>
    <p:extLst>
      <p:ext uri="{BB962C8B-B14F-4D97-AF65-F5344CB8AC3E}">
        <p14:creationId xmlns:p14="http://schemas.microsoft.com/office/powerpoint/2010/main" val="3543426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B7EAE5-D2D4-5697-C740-F7621B9E0965}"/>
              </a:ext>
            </a:extLst>
          </p:cNvPr>
          <p:cNvSpPr>
            <a:spLocks noGrp="1"/>
          </p:cNvSpPr>
          <p:nvPr>
            <p:ph idx="1"/>
          </p:nvPr>
        </p:nvSpPr>
        <p:spPr>
          <a:xfrm>
            <a:off x="328611" y="2027104"/>
            <a:ext cx="2599557" cy="3684449"/>
          </a:xfrm>
        </p:spPr>
        <p:txBody>
          <a:bodyPr>
            <a:normAutofit/>
          </a:bodyPr>
          <a:lstStyle/>
          <a:p>
            <a:pPr marL="0" indent="0">
              <a:buNone/>
            </a:pPr>
            <a:r>
              <a:rPr lang="en-US" sz="1600" dirty="0"/>
              <a:t>South Dakota has joined a growing list of states that are making school safety programs a priority, including: Arizona, Arkansas, Colorado, Florida, Illinois, Indiana, Iowa, Louisiana, Maryland, Michigan, Missouri, Nebraska, Nevada, North Carolina, Ohio, Oklahoma, Oregon, Pennsylvania, Utah, West Virginia, Wisconsin and Wyoming.</a:t>
            </a:r>
          </a:p>
        </p:txBody>
      </p:sp>
      <p:sp>
        <p:nvSpPr>
          <p:cNvPr id="7" name="Footer Placeholder 4">
            <a:extLst>
              <a:ext uri="{FF2B5EF4-FFF2-40B4-BE49-F238E27FC236}">
                <a16:creationId xmlns:a16="http://schemas.microsoft.com/office/drawing/2014/main" id="{EECFC15F-E760-BCDD-15BE-ABCE620E02D2}"/>
              </a:ext>
            </a:extLst>
          </p:cNvPr>
          <p:cNvSpPr txBox="1">
            <a:spLocks/>
          </p:cNvSpPr>
          <p:nvPr/>
        </p:nvSpPr>
        <p:spPr>
          <a:xfrm>
            <a:off x="2268977" y="5675836"/>
            <a:ext cx="6727892" cy="273844"/>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25" dirty="0">
              <a:solidFill>
                <a:srgbClr val="404041"/>
              </a:solidFill>
            </a:endParaRPr>
          </a:p>
        </p:txBody>
      </p:sp>
      <p:sp>
        <p:nvSpPr>
          <p:cNvPr id="5" name="Title 4">
            <a:extLst>
              <a:ext uri="{FF2B5EF4-FFF2-40B4-BE49-F238E27FC236}">
                <a16:creationId xmlns:a16="http://schemas.microsoft.com/office/drawing/2014/main" id="{14C3F70B-D1CF-7AC9-DED3-7E1E169B51A0}"/>
              </a:ext>
            </a:extLst>
          </p:cNvPr>
          <p:cNvSpPr>
            <a:spLocks noGrp="1"/>
          </p:cNvSpPr>
          <p:nvPr>
            <p:ph type="title"/>
          </p:nvPr>
        </p:nvSpPr>
        <p:spPr>
          <a:xfrm>
            <a:off x="410081" y="492920"/>
            <a:ext cx="8586788" cy="994172"/>
          </a:xfrm>
          <a:ln>
            <a:solidFill>
              <a:schemeClr val="accent1">
                <a:lumMod val="75000"/>
              </a:schemeClr>
            </a:solidFill>
          </a:ln>
        </p:spPr>
        <p:txBody>
          <a:bodyPr/>
          <a:lstStyle/>
          <a:p>
            <a:r>
              <a:rPr lang="en-US" dirty="0"/>
              <a:t>Joining A Proven Model</a:t>
            </a:r>
          </a:p>
        </p:txBody>
      </p:sp>
      <p:pic>
        <p:nvPicPr>
          <p:cNvPr id="4" name="Picture 3" descr="Map&#10;&#10;Description automatically generated">
            <a:extLst>
              <a:ext uri="{FF2B5EF4-FFF2-40B4-BE49-F238E27FC236}">
                <a16:creationId xmlns:a16="http://schemas.microsoft.com/office/drawing/2014/main" id="{3F909FC0-A2DF-2A2B-0F46-5F7B576BD08F}"/>
              </a:ext>
            </a:extLst>
          </p:cNvPr>
          <p:cNvPicPr>
            <a:picLocks noChangeAspect="1"/>
          </p:cNvPicPr>
          <p:nvPr/>
        </p:nvPicPr>
        <p:blipFill>
          <a:blip r:embed="rId3"/>
          <a:stretch>
            <a:fillRect/>
          </a:stretch>
        </p:blipFill>
        <p:spPr>
          <a:xfrm>
            <a:off x="2976576" y="2027104"/>
            <a:ext cx="5971885" cy="3931920"/>
          </a:xfrm>
          <a:prstGeom prst="rect">
            <a:avLst/>
          </a:prstGeom>
        </p:spPr>
      </p:pic>
    </p:spTree>
    <p:extLst>
      <p:ext uri="{BB962C8B-B14F-4D97-AF65-F5344CB8AC3E}">
        <p14:creationId xmlns:p14="http://schemas.microsoft.com/office/powerpoint/2010/main" val="297118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9"/>
        <p:cNvGrpSpPr/>
        <p:nvPr/>
      </p:nvGrpSpPr>
      <p:grpSpPr>
        <a:xfrm>
          <a:off x="0" y="0"/>
          <a:ext cx="0" cy="0"/>
          <a:chOff x="0" y="0"/>
          <a:chExt cx="0" cy="0"/>
        </a:xfrm>
      </p:grpSpPr>
      <p:sp>
        <p:nvSpPr>
          <p:cNvPr id="1900" name="Google Shape;1900;p2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901" name="Google Shape;1901;p242"/>
          <p:cNvSpPr txBox="1">
            <a:spLocks noGrp="1"/>
          </p:cNvSpPr>
          <p:nvPr>
            <p:ph type="body" idx="1"/>
          </p:nvPr>
        </p:nvSpPr>
        <p:spPr>
          <a:xfrm>
            <a:off x="457200" y="1798638"/>
            <a:ext cx="8229600" cy="4327901"/>
          </a:xfrm>
          <a:prstGeom prst="rect">
            <a:avLst/>
          </a:prstGeom>
          <a:noFill/>
          <a:ln>
            <a:noFill/>
          </a:ln>
        </p:spPr>
        <p:txBody>
          <a:bodyPr spcFirstLastPara="1" wrap="square" lIns="91425" tIns="45700" rIns="91425" bIns="45700" anchor="t" anchorCtr="0">
            <a:noAutofit/>
          </a:bodyPr>
          <a:lstStyle/>
          <a:p>
            <a:pPr marL="342900" indent="-342900">
              <a:spcBef>
                <a:spcPts val="0"/>
              </a:spcBef>
            </a:pPr>
            <a:endParaRPr lang="en-US" dirty="0"/>
          </a:p>
          <a:p>
            <a:pPr marL="342900" indent="-342900">
              <a:spcBef>
                <a:spcPts val="0"/>
              </a:spcBef>
            </a:pPr>
            <a:endParaRPr lang="en-US" dirty="0"/>
          </a:p>
          <a:p>
            <a:pPr marL="342900" indent="-342900">
              <a:spcBef>
                <a:spcPts val="0"/>
              </a:spcBef>
            </a:pPr>
            <a:endParaRPr lang="en-US" dirty="0"/>
          </a:p>
          <a:p>
            <a:pPr marL="342900" indent="-342900">
              <a:spcBef>
                <a:spcPts val="0"/>
              </a:spcBef>
            </a:pPr>
            <a:r>
              <a:rPr lang="en-US" dirty="0"/>
              <a:t>While it is a school safety tip line, it is free to the public and available to any member of the public to report a safety concern.</a:t>
            </a:r>
          </a:p>
          <a:p>
            <a:pPr marL="342900" marR="0" lvl="0" indent="-342900" algn="l" rtl="0">
              <a:spcBef>
                <a:spcPts val="0"/>
              </a:spcBef>
              <a:spcAft>
                <a:spcPts val="0"/>
              </a:spcAft>
              <a:buClr>
                <a:schemeClr val="dk1"/>
              </a:buClr>
              <a:buSzPts val="3200"/>
              <a:buFont typeface="Arial"/>
              <a:buChar char="•"/>
            </a:pPr>
            <a:endParaRPr lang="en-US" sz="3200" b="0" i="0" u="none" strike="noStrike" cap="none" dirty="0">
              <a:solidFill>
                <a:schemeClr val="dk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EED3D948-7DB9-4D89-BB5E-913E76869B6E}"/>
              </a:ext>
            </a:extLst>
          </p:cNvPr>
          <p:cNvPicPr>
            <a:picLocks noChangeAspect="1"/>
          </p:cNvPicPr>
          <p:nvPr/>
        </p:nvPicPr>
        <p:blipFill>
          <a:blip r:embed="rId3"/>
          <a:stretch>
            <a:fillRect/>
          </a:stretch>
        </p:blipFill>
        <p:spPr>
          <a:xfrm>
            <a:off x="3209771" y="199381"/>
            <a:ext cx="1920240" cy="1920240"/>
          </a:xfrm>
          <a:prstGeom prst="rect">
            <a:avLst/>
          </a:prstGeom>
        </p:spPr>
      </p:pic>
    </p:spTree>
    <p:extLst>
      <p:ext uri="{BB962C8B-B14F-4D97-AF65-F5344CB8AC3E}">
        <p14:creationId xmlns:p14="http://schemas.microsoft.com/office/powerpoint/2010/main" val="3352147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2129" y="216258"/>
            <a:ext cx="2828925" cy="2828925"/>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17582"/>
            </a:solidFill>
          </p:spPr>
          <p:txBody>
            <a:bodyPr/>
            <a:lstStyle/>
            <a:p>
              <a:endParaRPr lang="en-US"/>
            </a:p>
          </p:txBody>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1056" y="2343093"/>
            <a:ext cx="834451" cy="254887"/>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71056" y="2661748"/>
            <a:ext cx="857793" cy="19651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124200" y="419100"/>
            <a:ext cx="3048599" cy="5795763"/>
          </a:xfrm>
          <a:prstGeom prst="rect">
            <a:avLst/>
          </a:prstGeom>
        </p:spPr>
      </p:pic>
      <p:sp>
        <p:nvSpPr>
          <p:cNvPr id="10" name="TextBox 10"/>
          <p:cNvSpPr txBox="1"/>
          <p:nvPr/>
        </p:nvSpPr>
        <p:spPr>
          <a:xfrm>
            <a:off x="675820" y="938022"/>
            <a:ext cx="853029" cy="285078"/>
          </a:xfrm>
          <a:prstGeom prst="rect">
            <a:avLst/>
          </a:prstGeom>
        </p:spPr>
        <p:txBody>
          <a:bodyPr lIns="0" tIns="0" rIns="0" bIns="0" rtlCol="0" anchor="t">
            <a:spAutoFit/>
          </a:bodyPr>
          <a:lstStyle/>
          <a:p>
            <a:pPr algn="ctr">
              <a:lnSpc>
                <a:spcPts val="2418"/>
              </a:lnSpc>
            </a:pPr>
            <a:r>
              <a:rPr lang="en-US" sz="1860">
                <a:solidFill>
                  <a:srgbClr val="F89A00"/>
                </a:solidFill>
                <a:latin typeface="HK Grotesk Bold"/>
              </a:rPr>
              <a:t>Mobile</a:t>
            </a:r>
          </a:p>
        </p:txBody>
      </p:sp>
      <p:pic>
        <p:nvPicPr>
          <p:cNvPr id="12" name="Content Placeholder 5" descr="Logo&#10;&#10;Description automatically generated">
            <a:extLst>
              <a:ext uri="{FF2B5EF4-FFF2-40B4-BE49-F238E27FC236}">
                <a16:creationId xmlns:a16="http://schemas.microsoft.com/office/drawing/2014/main" id="{B266E48C-8602-47FB-A90F-33F2D8376949}"/>
              </a:ext>
            </a:extLst>
          </p:cNvPr>
          <p:cNvPicPr>
            <a:picLocks noChangeAspect="1"/>
          </p:cNvPicPr>
          <p:nvPr/>
        </p:nvPicPr>
        <p:blipFill>
          <a:blip r:embed="rId9"/>
          <a:stretch>
            <a:fillRect/>
          </a:stretch>
        </p:blipFill>
        <p:spPr>
          <a:xfrm>
            <a:off x="7068984" y="4777816"/>
            <a:ext cx="2377440" cy="2377440"/>
          </a:xfrm>
          <a:prstGeom prst="rect">
            <a:avLst/>
          </a:prstGeom>
        </p:spPr>
      </p:pic>
      <p:pic>
        <p:nvPicPr>
          <p:cNvPr id="14" name="Picture 13" descr="Logo&#10;&#10;Description automatically generated with low confidence">
            <a:extLst>
              <a:ext uri="{FF2B5EF4-FFF2-40B4-BE49-F238E27FC236}">
                <a16:creationId xmlns:a16="http://schemas.microsoft.com/office/drawing/2014/main" id="{2877984F-AF41-44CE-A6D3-72B43C3032DF}"/>
              </a:ext>
            </a:extLst>
          </p:cNvPr>
          <p:cNvPicPr>
            <a:picLocks noChangeAspect="1"/>
          </p:cNvPicPr>
          <p:nvPr/>
        </p:nvPicPr>
        <p:blipFill>
          <a:blip r:embed="rId10"/>
          <a:stretch>
            <a:fillRect/>
          </a:stretch>
        </p:blipFill>
        <p:spPr>
          <a:xfrm>
            <a:off x="3676390" y="1797485"/>
            <a:ext cx="1916482" cy="3162822"/>
          </a:xfrm>
          <a:prstGeom prst="rect">
            <a:avLst/>
          </a:prstGeom>
        </p:spPr>
      </p:pic>
      <p:pic>
        <p:nvPicPr>
          <p:cNvPr id="13" name="Picture 12" descr="Logo&#10;&#10;Description automatically generated with low confidence">
            <a:extLst>
              <a:ext uri="{FF2B5EF4-FFF2-40B4-BE49-F238E27FC236}">
                <a16:creationId xmlns:a16="http://schemas.microsoft.com/office/drawing/2014/main" id="{E3059B86-28F1-4690-986D-9BEF03AFCEBA}"/>
              </a:ext>
            </a:extLst>
          </p:cNvPr>
          <p:cNvPicPr>
            <a:picLocks noChangeAspect="1"/>
          </p:cNvPicPr>
          <p:nvPr/>
        </p:nvPicPr>
        <p:blipFill>
          <a:blip r:embed="rId10"/>
          <a:stretch>
            <a:fillRect/>
          </a:stretch>
        </p:blipFill>
        <p:spPr>
          <a:xfrm>
            <a:off x="825461" y="1203125"/>
            <a:ext cx="548982" cy="1188720"/>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4F7871A9-7A85-AA0D-4EAA-D4FF6865523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91418" y="4165176"/>
            <a:ext cx="1074861" cy="439716"/>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31BB9BE0-7D3D-27A2-5270-55409EEEA82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872508" y="4165176"/>
            <a:ext cx="1209219" cy="43971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45189</TotalTime>
  <Words>1602</Words>
  <Application>Microsoft Office PowerPoint</Application>
  <PresentationFormat>On-screen Show (4:3)</PresentationFormat>
  <Paragraphs>201</Paragraphs>
  <Slides>33</Slides>
  <Notes>26</Notes>
  <HiddenSlides>5</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Calibri</vt:lpstr>
      <vt:lpstr>Arial Rounded MT Bold</vt:lpstr>
      <vt:lpstr>Arial</vt:lpstr>
      <vt:lpstr>HK Grotesk Bold</vt:lpstr>
      <vt:lpstr>Montserrat</vt:lpstr>
      <vt:lpstr>Corbel</vt:lpstr>
      <vt:lpstr>Office Theme</vt:lpstr>
      <vt:lpstr>1_Office Theme</vt:lpstr>
      <vt:lpstr>PowerPoint Presentation</vt:lpstr>
      <vt:lpstr>WHY?</vt:lpstr>
      <vt:lpstr>PowerPoint Presentation</vt:lpstr>
      <vt:lpstr>Safe2Say South Dakota</vt:lpstr>
      <vt:lpstr>Connecting Concerns, Creating Action</vt:lpstr>
      <vt:lpstr>Safe2Say South Dakota:  </vt:lpstr>
      <vt:lpstr>Joining A Proven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How it Works</vt:lpstr>
      <vt:lpstr>PowerPoint Presentation</vt:lpstr>
      <vt:lpstr>PowerPoint Presentation</vt:lpstr>
      <vt:lpstr>Lifecycle of a Report</vt:lpstr>
      <vt:lpstr>PowerPoint Presentation</vt:lpstr>
      <vt:lpstr>PowerPoint Presentation</vt:lpstr>
      <vt:lpstr>What Safe2Say South Dakota is Not</vt:lpstr>
      <vt:lpstr>False Reporting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Morse, Bill</dc:creator>
  <cp:lastModifiedBy>Garland, Brett</cp:lastModifiedBy>
  <cp:revision>214</cp:revision>
  <cp:lastPrinted>2018-10-12T20:43:11Z</cp:lastPrinted>
  <dcterms:modified xsi:type="dcterms:W3CDTF">2024-10-07T16:50:52Z</dcterms:modified>
</cp:coreProperties>
</file>